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8" r:id="rId3"/>
    <p:sldId id="257" r:id="rId4"/>
    <p:sldId id="28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0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4"/>
    <p:restoredTop sz="94647"/>
  </p:normalViewPr>
  <p:slideViewPr>
    <p:cSldViewPr snapToGrid="0" snapToObjects="1">
      <p:cViewPr>
        <p:scale>
          <a:sx n="37" d="100"/>
          <a:sy n="37" d="100"/>
        </p:scale>
        <p:origin x="4512" y="25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DBE56-8153-6A45-AEC8-DB0367FD05A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C9B2D96-38A8-B542-B57D-A836B2D59C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C0CAE9A2-8657-0441-BAA8-8BE5BC970421}"/>
              </a:ext>
            </a:extLst>
          </p:cNvPr>
          <p:cNvSpPr>
            <a:spLocks noGrp="1"/>
          </p:cNvSpPr>
          <p:nvPr>
            <p:ph type="dt" sz="half" idx="10"/>
          </p:nvPr>
        </p:nvSpPr>
        <p:spPr/>
        <p:txBody>
          <a:bodyPr/>
          <a:lstStyle/>
          <a:p>
            <a:fld id="{AAC379B8-2F9B-5347-A65F-8736495B8BB8}" type="datetimeFigureOut">
              <a:rPr lang="en-US" smtClean="0"/>
              <a:pPr/>
              <a:t>11/13/20</a:t>
            </a:fld>
            <a:endParaRPr lang="en-US" dirty="0"/>
          </a:p>
        </p:txBody>
      </p:sp>
      <p:sp>
        <p:nvSpPr>
          <p:cNvPr id="5" name="Footer Placeholder 4">
            <a:extLst>
              <a:ext uri="{FF2B5EF4-FFF2-40B4-BE49-F238E27FC236}">
                <a16:creationId xmlns:a16="http://schemas.microsoft.com/office/drawing/2014/main" id="{A4AA69B0-2965-C643-B129-524B71A85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27EDBF-2E39-6E41-8FC2-B3DED24A1982}"/>
              </a:ext>
            </a:extLst>
          </p:cNvPr>
          <p:cNvSpPr>
            <a:spLocks noGrp="1"/>
          </p:cNvSpPr>
          <p:nvPr>
            <p:ph type="sldNum" sz="quarter" idx="12"/>
          </p:nvPr>
        </p:nvSpPr>
        <p:spPr/>
        <p:txBody>
          <a:body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712494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F678F-858B-7A44-92E8-258608FA2F1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5D61117-F1D3-C847-AD8E-07A04E351E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95F1CB-2F61-7342-A9F7-EFCF982E4C06}"/>
              </a:ext>
            </a:extLst>
          </p:cNvPr>
          <p:cNvSpPr>
            <a:spLocks noGrp="1"/>
          </p:cNvSpPr>
          <p:nvPr>
            <p:ph type="dt" sz="half" idx="10"/>
          </p:nvPr>
        </p:nvSpPr>
        <p:spPr/>
        <p:txBody>
          <a:bodyPr/>
          <a:lstStyle/>
          <a:p>
            <a:fld id="{AAC379B8-2F9B-5347-A65F-8736495B8BB8}" type="datetimeFigureOut">
              <a:rPr lang="en-US" smtClean="0"/>
              <a:pPr/>
              <a:t>11/13/20</a:t>
            </a:fld>
            <a:endParaRPr lang="en-US" dirty="0"/>
          </a:p>
        </p:txBody>
      </p:sp>
      <p:sp>
        <p:nvSpPr>
          <p:cNvPr id="5" name="Footer Placeholder 4">
            <a:extLst>
              <a:ext uri="{FF2B5EF4-FFF2-40B4-BE49-F238E27FC236}">
                <a16:creationId xmlns:a16="http://schemas.microsoft.com/office/drawing/2014/main" id="{F006C7D0-83F1-2547-9AE7-67A12EAA32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C8F663-D6AF-5140-AAA8-FE1D4F7B69FD}"/>
              </a:ext>
            </a:extLst>
          </p:cNvPr>
          <p:cNvSpPr>
            <a:spLocks noGrp="1"/>
          </p:cNvSpPr>
          <p:nvPr>
            <p:ph type="sldNum" sz="quarter" idx="12"/>
          </p:nvPr>
        </p:nvSpPr>
        <p:spPr/>
        <p:txBody>
          <a:body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3604813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926241-FFC7-CB4B-AD29-D42ACF3B824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B5A6794-92D1-434E-BDF8-E7A1B3A14DA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88DD99-DDB5-3546-BFE0-38A155E4A694}"/>
              </a:ext>
            </a:extLst>
          </p:cNvPr>
          <p:cNvSpPr>
            <a:spLocks noGrp="1"/>
          </p:cNvSpPr>
          <p:nvPr>
            <p:ph type="dt" sz="half" idx="10"/>
          </p:nvPr>
        </p:nvSpPr>
        <p:spPr/>
        <p:txBody>
          <a:bodyPr/>
          <a:lstStyle/>
          <a:p>
            <a:fld id="{AAC379B8-2F9B-5347-A65F-8736495B8BB8}" type="datetimeFigureOut">
              <a:rPr lang="en-US" smtClean="0"/>
              <a:pPr/>
              <a:t>11/13/20</a:t>
            </a:fld>
            <a:endParaRPr lang="en-US" dirty="0"/>
          </a:p>
        </p:txBody>
      </p:sp>
      <p:sp>
        <p:nvSpPr>
          <p:cNvPr id="5" name="Footer Placeholder 4">
            <a:extLst>
              <a:ext uri="{FF2B5EF4-FFF2-40B4-BE49-F238E27FC236}">
                <a16:creationId xmlns:a16="http://schemas.microsoft.com/office/drawing/2014/main" id="{629E0C8B-4AD0-AD4D-8BBD-2FC6E025C1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E662A66-87B4-374A-92EA-8CE605F61908}"/>
              </a:ext>
            </a:extLst>
          </p:cNvPr>
          <p:cNvSpPr>
            <a:spLocks noGrp="1"/>
          </p:cNvSpPr>
          <p:nvPr>
            <p:ph type="sldNum" sz="quarter" idx="12"/>
          </p:nvPr>
        </p:nvSpPr>
        <p:spPr/>
        <p:txBody>
          <a:body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2738063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2A622-0C24-684B-933D-CA85B5233C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E0761B-28A3-9347-8BFC-CC684CEC0C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828D77-0AC1-1F4D-80D5-23DE63A05150}"/>
              </a:ext>
            </a:extLst>
          </p:cNvPr>
          <p:cNvSpPr>
            <a:spLocks noGrp="1"/>
          </p:cNvSpPr>
          <p:nvPr>
            <p:ph type="dt" sz="half" idx="10"/>
          </p:nvPr>
        </p:nvSpPr>
        <p:spPr/>
        <p:txBody>
          <a:bodyPr/>
          <a:lstStyle/>
          <a:p>
            <a:fld id="{AAC379B8-2F9B-5347-A65F-8736495B8BB8}" type="datetimeFigureOut">
              <a:rPr lang="en-US" smtClean="0"/>
              <a:pPr/>
              <a:t>11/13/20</a:t>
            </a:fld>
            <a:endParaRPr lang="en-US" dirty="0"/>
          </a:p>
        </p:txBody>
      </p:sp>
      <p:sp>
        <p:nvSpPr>
          <p:cNvPr id="5" name="Footer Placeholder 4">
            <a:extLst>
              <a:ext uri="{FF2B5EF4-FFF2-40B4-BE49-F238E27FC236}">
                <a16:creationId xmlns:a16="http://schemas.microsoft.com/office/drawing/2014/main" id="{7C1C160D-1EC8-1144-876A-C695488E7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7276B9-FC00-F241-8184-AEDB0E7BC4BE}"/>
              </a:ext>
            </a:extLst>
          </p:cNvPr>
          <p:cNvSpPr>
            <a:spLocks noGrp="1"/>
          </p:cNvSpPr>
          <p:nvPr>
            <p:ph type="sldNum" sz="quarter" idx="12"/>
          </p:nvPr>
        </p:nvSpPr>
        <p:spPr/>
        <p:txBody>
          <a:body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4079831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3727-1557-1E40-B4C4-27424597EA6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E17D023-13C8-574A-871D-09FA405BE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4AB68B2-867D-C347-AFB1-2302CEFFFDB6}"/>
              </a:ext>
            </a:extLst>
          </p:cNvPr>
          <p:cNvSpPr>
            <a:spLocks noGrp="1"/>
          </p:cNvSpPr>
          <p:nvPr>
            <p:ph type="dt" sz="half" idx="10"/>
          </p:nvPr>
        </p:nvSpPr>
        <p:spPr/>
        <p:txBody>
          <a:bodyPr/>
          <a:lstStyle/>
          <a:p>
            <a:fld id="{AAC379B8-2F9B-5347-A65F-8736495B8BB8}" type="datetimeFigureOut">
              <a:rPr lang="en-US" smtClean="0"/>
              <a:pPr/>
              <a:t>11/13/20</a:t>
            </a:fld>
            <a:endParaRPr lang="en-US" dirty="0"/>
          </a:p>
        </p:txBody>
      </p:sp>
      <p:sp>
        <p:nvSpPr>
          <p:cNvPr id="5" name="Footer Placeholder 4">
            <a:extLst>
              <a:ext uri="{FF2B5EF4-FFF2-40B4-BE49-F238E27FC236}">
                <a16:creationId xmlns:a16="http://schemas.microsoft.com/office/drawing/2014/main" id="{851F8A86-C924-EC46-9098-4891DE1F49A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A55B98-071C-954F-AE21-3C9D6A3022D3}"/>
              </a:ext>
            </a:extLst>
          </p:cNvPr>
          <p:cNvSpPr>
            <a:spLocks noGrp="1"/>
          </p:cNvSpPr>
          <p:nvPr>
            <p:ph type="sldNum" sz="quarter" idx="12"/>
          </p:nvPr>
        </p:nvSpPr>
        <p:spPr/>
        <p:txBody>
          <a:body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182581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6B7C-C4AD-124A-8528-B263BA95958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4D54811-7692-A74C-8891-FE84111C9D7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B914F71-0BDA-1347-AE24-BE3151DFC10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39682B6-8344-9B4B-BA19-78E831AC3CF7}"/>
              </a:ext>
            </a:extLst>
          </p:cNvPr>
          <p:cNvSpPr>
            <a:spLocks noGrp="1"/>
          </p:cNvSpPr>
          <p:nvPr>
            <p:ph type="dt" sz="half" idx="10"/>
          </p:nvPr>
        </p:nvSpPr>
        <p:spPr/>
        <p:txBody>
          <a:bodyPr/>
          <a:lstStyle/>
          <a:p>
            <a:fld id="{AAC379B8-2F9B-5347-A65F-8736495B8BB8}" type="datetimeFigureOut">
              <a:rPr lang="en-US" smtClean="0"/>
              <a:pPr/>
              <a:t>11/13/20</a:t>
            </a:fld>
            <a:endParaRPr lang="en-US" dirty="0"/>
          </a:p>
        </p:txBody>
      </p:sp>
      <p:sp>
        <p:nvSpPr>
          <p:cNvPr id="6" name="Footer Placeholder 5">
            <a:extLst>
              <a:ext uri="{FF2B5EF4-FFF2-40B4-BE49-F238E27FC236}">
                <a16:creationId xmlns:a16="http://schemas.microsoft.com/office/drawing/2014/main" id="{86811919-F2F9-034E-93E9-A43E17ABDD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04C1622-1A32-8A4B-90F2-5A9752E7542C}"/>
              </a:ext>
            </a:extLst>
          </p:cNvPr>
          <p:cNvSpPr>
            <a:spLocks noGrp="1"/>
          </p:cNvSpPr>
          <p:nvPr>
            <p:ph type="sldNum" sz="quarter" idx="12"/>
          </p:nvPr>
        </p:nvSpPr>
        <p:spPr/>
        <p:txBody>
          <a:body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414170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39DE9-8A44-4644-BFE4-3CEF746C9A8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F90402A-0EE9-6B40-81C4-4938B27246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698AB70-F733-554F-ACE1-798FA51C2AA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814B1B8-AB98-1449-B0E5-14BBF64F41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09E241-7832-A940-BC1A-D36964BE9D6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68231B4-5C8A-9440-BA41-C7FFD684C38C}"/>
              </a:ext>
            </a:extLst>
          </p:cNvPr>
          <p:cNvSpPr>
            <a:spLocks noGrp="1"/>
          </p:cNvSpPr>
          <p:nvPr>
            <p:ph type="dt" sz="half" idx="10"/>
          </p:nvPr>
        </p:nvSpPr>
        <p:spPr/>
        <p:txBody>
          <a:bodyPr/>
          <a:lstStyle/>
          <a:p>
            <a:fld id="{AAC379B8-2F9B-5347-A65F-8736495B8BB8}" type="datetimeFigureOut">
              <a:rPr lang="en-US" smtClean="0"/>
              <a:pPr/>
              <a:t>11/13/20</a:t>
            </a:fld>
            <a:endParaRPr lang="en-US" dirty="0"/>
          </a:p>
        </p:txBody>
      </p:sp>
      <p:sp>
        <p:nvSpPr>
          <p:cNvPr id="8" name="Footer Placeholder 7">
            <a:extLst>
              <a:ext uri="{FF2B5EF4-FFF2-40B4-BE49-F238E27FC236}">
                <a16:creationId xmlns:a16="http://schemas.microsoft.com/office/drawing/2014/main" id="{E04811DF-BA19-A746-887B-7A356ECCBB7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52D1179-C92D-074D-9C1A-9B77A1EAFA23}"/>
              </a:ext>
            </a:extLst>
          </p:cNvPr>
          <p:cNvSpPr>
            <a:spLocks noGrp="1"/>
          </p:cNvSpPr>
          <p:nvPr>
            <p:ph type="sldNum" sz="quarter" idx="12"/>
          </p:nvPr>
        </p:nvSpPr>
        <p:spPr/>
        <p:txBody>
          <a:body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356071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46E9-9494-AC4A-AD07-C90A6285975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EC59EBBF-7603-824F-ACE3-5E5979A31B96}"/>
              </a:ext>
            </a:extLst>
          </p:cNvPr>
          <p:cNvSpPr>
            <a:spLocks noGrp="1"/>
          </p:cNvSpPr>
          <p:nvPr>
            <p:ph type="dt" sz="half" idx="10"/>
          </p:nvPr>
        </p:nvSpPr>
        <p:spPr/>
        <p:txBody>
          <a:bodyPr/>
          <a:lstStyle/>
          <a:p>
            <a:fld id="{AAC379B8-2F9B-5347-A65F-8736495B8BB8}" type="datetimeFigureOut">
              <a:rPr lang="en-US" smtClean="0"/>
              <a:pPr/>
              <a:t>11/13/20</a:t>
            </a:fld>
            <a:endParaRPr lang="en-US" dirty="0"/>
          </a:p>
        </p:txBody>
      </p:sp>
      <p:sp>
        <p:nvSpPr>
          <p:cNvPr id="4" name="Footer Placeholder 3">
            <a:extLst>
              <a:ext uri="{FF2B5EF4-FFF2-40B4-BE49-F238E27FC236}">
                <a16:creationId xmlns:a16="http://schemas.microsoft.com/office/drawing/2014/main" id="{98A3AE78-F7FA-AF42-A40E-B7D33F54C79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BB0288D-A47D-C24B-9DDD-7A920238AC88}"/>
              </a:ext>
            </a:extLst>
          </p:cNvPr>
          <p:cNvSpPr>
            <a:spLocks noGrp="1"/>
          </p:cNvSpPr>
          <p:nvPr>
            <p:ph type="sldNum" sz="quarter" idx="12"/>
          </p:nvPr>
        </p:nvSpPr>
        <p:spPr/>
        <p:txBody>
          <a:body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298220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2E3E38-6D45-9F4C-847D-52AB9E89065C}"/>
              </a:ext>
            </a:extLst>
          </p:cNvPr>
          <p:cNvSpPr>
            <a:spLocks noGrp="1"/>
          </p:cNvSpPr>
          <p:nvPr>
            <p:ph type="dt" sz="half" idx="10"/>
          </p:nvPr>
        </p:nvSpPr>
        <p:spPr/>
        <p:txBody>
          <a:bodyPr/>
          <a:lstStyle/>
          <a:p>
            <a:fld id="{AAC379B8-2F9B-5347-A65F-8736495B8BB8}" type="datetimeFigureOut">
              <a:rPr lang="en-US" smtClean="0"/>
              <a:pPr/>
              <a:t>11/13/20</a:t>
            </a:fld>
            <a:endParaRPr lang="en-US" dirty="0"/>
          </a:p>
        </p:txBody>
      </p:sp>
      <p:sp>
        <p:nvSpPr>
          <p:cNvPr id="3" name="Footer Placeholder 2">
            <a:extLst>
              <a:ext uri="{FF2B5EF4-FFF2-40B4-BE49-F238E27FC236}">
                <a16:creationId xmlns:a16="http://schemas.microsoft.com/office/drawing/2014/main" id="{40DC4467-450A-554E-8E72-9E679145831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7E57AF9-9A93-8041-98FA-AC22509ED788}"/>
              </a:ext>
            </a:extLst>
          </p:cNvPr>
          <p:cNvSpPr>
            <a:spLocks noGrp="1"/>
          </p:cNvSpPr>
          <p:nvPr>
            <p:ph type="sldNum" sz="quarter" idx="12"/>
          </p:nvPr>
        </p:nvSpPr>
        <p:spPr/>
        <p:txBody>
          <a:body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2929529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F4B2-EF08-744B-B927-19002CD0184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D4084C3-A1EE-7548-ABE2-BCE0136C2E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D95F502-26DD-B94D-90E7-EC90A563E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85E80D8-4DC1-7743-9121-BE5C4161A6DF}"/>
              </a:ext>
            </a:extLst>
          </p:cNvPr>
          <p:cNvSpPr>
            <a:spLocks noGrp="1"/>
          </p:cNvSpPr>
          <p:nvPr>
            <p:ph type="dt" sz="half" idx="10"/>
          </p:nvPr>
        </p:nvSpPr>
        <p:spPr/>
        <p:txBody>
          <a:bodyPr/>
          <a:lstStyle/>
          <a:p>
            <a:fld id="{AAC379B8-2F9B-5347-A65F-8736495B8BB8}" type="datetimeFigureOut">
              <a:rPr lang="en-US" smtClean="0"/>
              <a:pPr/>
              <a:t>11/13/20</a:t>
            </a:fld>
            <a:endParaRPr lang="en-US" dirty="0"/>
          </a:p>
        </p:txBody>
      </p:sp>
      <p:sp>
        <p:nvSpPr>
          <p:cNvPr id="6" name="Footer Placeholder 5">
            <a:extLst>
              <a:ext uri="{FF2B5EF4-FFF2-40B4-BE49-F238E27FC236}">
                <a16:creationId xmlns:a16="http://schemas.microsoft.com/office/drawing/2014/main" id="{AD1EB391-E0FB-CE4C-B721-F99E0A156D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464CD25-6088-0047-8177-57FBD2459E82}"/>
              </a:ext>
            </a:extLst>
          </p:cNvPr>
          <p:cNvSpPr>
            <a:spLocks noGrp="1"/>
          </p:cNvSpPr>
          <p:nvPr>
            <p:ph type="sldNum" sz="quarter" idx="12"/>
          </p:nvPr>
        </p:nvSpPr>
        <p:spPr/>
        <p:txBody>
          <a:body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222728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4C181-BCBA-6746-96FF-18AD78700B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2B83E5D-0E18-D245-A123-468EFA9A7E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7622C95-58BA-1347-A79A-EF173C6F33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7D0FD2B-7BF3-D54D-A9E2-423B88DA4271}"/>
              </a:ext>
            </a:extLst>
          </p:cNvPr>
          <p:cNvSpPr>
            <a:spLocks noGrp="1"/>
          </p:cNvSpPr>
          <p:nvPr>
            <p:ph type="dt" sz="half" idx="10"/>
          </p:nvPr>
        </p:nvSpPr>
        <p:spPr/>
        <p:txBody>
          <a:bodyPr/>
          <a:lstStyle/>
          <a:p>
            <a:fld id="{AAC379B8-2F9B-5347-A65F-8736495B8BB8}" type="datetimeFigureOut">
              <a:rPr lang="en-US" smtClean="0"/>
              <a:pPr/>
              <a:t>11/13/20</a:t>
            </a:fld>
            <a:endParaRPr lang="en-US" dirty="0"/>
          </a:p>
        </p:txBody>
      </p:sp>
      <p:sp>
        <p:nvSpPr>
          <p:cNvPr id="6" name="Footer Placeholder 5">
            <a:extLst>
              <a:ext uri="{FF2B5EF4-FFF2-40B4-BE49-F238E27FC236}">
                <a16:creationId xmlns:a16="http://schemas.microsoft.com/office/drawing/2014/main" id="{7D7781F5-F2CC-7F47-ADEB-6CAD2C4E272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6E1C0F6-FFEF-1846-977D-A15B8CDF2382}"/>
              </a:ext>
            </a:extLst>
          </p:cNvPr>
          <p:cNvSpPr>
            <a:spLocks noGrp="1"/>
          </p:cNvSpPr>
          <p:nvPr>
            <p:ph type="sldNum" sz="quarter" idx="12"/>
          </p:nvPr>
        </p:nvSpPr>
        <p:spPr/>
        <p:txBody>
          <a:body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410793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143BBC8-E182-3A48-8E2A-74F9B8AA48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84EC85-A850-5346-BD5B-209E10CEA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C5E3BE-934F-314B-B157-A9697360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379B8-2F9B-5347-A65F-8736495B8BB8}" type="datetimeFigureOut">
              <a:rPr lang="en-US" smtClean="0"/>
              <a:pPr/>
              <a:t>11/13/20</a:t>
            </a:fld>
            <a:endParaRPr lang="en-US" dirty="0"/>
          </a:p>
        </p:txBody>
      </p:sp>
      <p:sp>
        <p:nvSpPr>
          <p:cNvPr id="5" name="Footer Placeholder 4">
            <a:extLst>
              <a:ext uri="{FF2B5EF4-FFF2-40B4-BE49-F238E27FC236}">
                <a16:creationId xmlns:a16="http://schemas.microsoft.com/office/drawing/2014/main" id="{743F49A4-6A69-C844-8ADD-748DAC155E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BBF57FB-8AE1-9246-8177-C7DEFC8C81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92FAC-1A7C-D844-A9FA-8333BC878EE4}" type="slidenum">
              <a:rPr lang="en-US" smtClean="0"/>
              <a:pPr/>
              <a:t>‹#›</a:t>
            </a:fld>
            <a:endParaRPr lang="en-US" dirty="0"/>
          </a:p>
        </p:txBody>
      </p:sp>
    </p:spTree>
    <p:extLst>
      <p:ext uri="{BB962C8B-B14F-4D97-AF65-F5344CB8AC3E}">
        <p14:creationId xmlns:p14="http://schemas.microsoft.com/office/powerpoint/2010/main" val="2435276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https://www.espaceglobalfreight.com/email/photo-tony.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715D6-2B10-CF4C-BF47-FFF3C1BEAF69}"/>
              </a:ext>
            </a:extLst>
          </p:cNvPr>
          <p:cNvSpPr>
            <a:spLocks noGrp="1"/>
          </p:cNvSpPr>
          <p:nvPr>
            <p:ph type="ctrTitle"/>
          </p:nvPr>
        </p:nvSpPr>
        <p:spPr>
          <a:xfrm>
            <a:off x="1524000" y="3052763"/>
            <a:ext cx="9144000" cy="2387600"/>
          </a:xfrm>
        </p:spPr>
        <p:txBody>
          <a:bodyPr>
            <a:noAutofit/>
          </a:bodyPr>
          <a:lstStyle/>
          <a:p>
            <a:r>
              <a:rPr lang="en-GB" sz="4800" b="1" dirty="0">
                <a:solidFill>
                  <a:srgbClr val="EE8036"/>
                </a:solidFill>
                <a:latin typeface="Bliss" pitchFamily="2" charset="77"/>
              </a:rPr>
              <a:t>Key information for UK companies importing goods from the EU after 1st January 2021</a:t>
            </a:r>
            <a:r>
              <a:rPr lang="en-GB" sz="4800" dirty="0">
                <a:solidFill>
                  <a:srgbClr val="EE8036"/>
                </a:solidFill>
                <a:latin typeface="Bliss" pitchFamily="2" charset="77"/>
              </a:rPr>
              <a:t> </a:t>
            </a:r>
            <a:endParaRPr lang="en-US" sz="4800" dirty="0">
              <a:solidFill>
                <a:srgbClr val="EE8036"/>
              </a:solidFill>
              <a:latin typeface="Bliss" pitchFamily="2" charset="77"/>
            </a:endParaRPr>
          </a:p>
        </p:txBody>
      </p:sp>
      <p:pic>
        <p:nvPicPr>
          <p:cNvPr id="6" name="Picture 5">
            <a:extLst>
              <a:ext uri="{FF2B5EF4-FFF2-40B4-BE49-F238E27FC236}">
                <a16:creationId xmlns:a16="http://schemas.microsoft.com/office/drawing/2014/main" id="{7EC331AB-B456-A643-97EA-A9ACD5BF58CC}"/>
              </a:ext>
            </a:extLst>
          </p:cNvPr>
          <p:cNvPicPr>
            <a:picLocks noChangeAspect="1"/>
          </p:cNvPicPr>
          <p:nvPr/>
        </p:nvPicPr>
        <p:blipFill>
          <a:blip r:embed="rId2"/>
          <a:stretch>
            <a:fillRect/>
          </a:stretch>
        </p:blipFill>
        <p:spPr>
          <a:xfrm>
            <a:off x="832184" y="385763"/>
            <a:ext cx="10527632" cy="2667000"/>
          </a:xfrm>
          <a:prstGeom prst="rect">
            <a:avLst/>
          </a:prstGeom>
        </p:spPr>
      </p:pic>
    </p:spTree>
    <p:extLst>
      <p:ext uri="{BB962C8B-B14F-4D97-AF65-F5344CB8AC3E}">
        <p14:creationId xmlns:p14="http://schemas.microsoft.com/office/powerpoint/2010/main" val="23241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331A1D-5C42-AB48-BF8C-29AC1D69D4A3}"/>
              </a:ext>
            </a:extLst>
          </p:cNvPr>
          <p:cNvSpPr>
            <a:spLocks noGrp="1"/>
          </p:cNvSpPr>
          <p:nvPr>
            <p:ph type="title"/>
          </p:nvPr>
        </p:nvSpPr>
        <p:spPr>
          <a:xfrm>
            <a:off x="667265" y="631097"/>
            <a:ext cx="10686535" cy="408767"/>
          </a:xfrm>
        </p:spPr>
        <p:txBody>
          <a:bodyPr>
            <a:noAutofit/>
          </a:bodyPr>
          <a:lstStyle/>
          <a:p>
            <a:r>
              <a:rPr lang="en-GB" sz="2800" dirty="0">
                <a:solidFill>
                  <a:srgbClr val="EE8036"/>
                </a:solidFill>
                <a:latin typeface="Bliss" pitchFamily="2" charset="77"/>
              </a:rPr>
              <a:t>DEFERRED DECLARATIONS </a:t>
            </a:r>
            <a:endParaRPr lang="en-US" sz="2800" dirty="0">
              <a:solidFill>
                <a:srgbClr val="EE8036"/>
              </a:solidFill>
              <a:latin typeface="Bliss" pitchFamily="2" charset="77"/>
            </a:endParaRPr>
          </a:p>
        </p:txBody>
      </p:sp>
      <p:sp>
        <p:nvSpPr>
          <p:cNvPr id="13" name="Content Placeholder 2">
            <a:extLst>
              <a:ext uri="{FF2B5EF4-FFF2-40B4-BE49-F238E27FC236}">
                <a16:creationId xmlns:a16="http://schemas.microsoft.com/office/drawing/2014/main" id="{F052170F-A830-484D-9D7F-9D1144DEF542}"/>
              </a:ext>
            </a:extLst>
          </p:cNvPr>
          <p:cNvSpPr txBox="1">
            <a:spLocks/>
          </p:cNvSpPr>
          <p:nvPr/>
        </p:nvSpPr>
        <p:spPr>
          <a:xfrm>
            <a:off x="1949577" y="3827145"/>
            <a:ext cx="4146423" cy="37202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p>
        </p:txBody>
      </p:sp>
      <p:sp>
        <p:nvSpPr>
          <p:cNvPr id="14" name="Content Placeholder 2">
            <a:extLst>
              <a:ext uri="{FF2B5EF4-FFF2-40B4-BE49-F238E27FC236}">
                <a16:creationId xmlns:a16="http://schemas.microsoft.com/office/drawing/2014/main" id="{3A0E3DEB-787E-1C48-AC6A-5DDE52D61AAF}"/>
              </a:ext>
            </a:extLst>
          </p:cNvPr>
          <p:cNvSpPr txBox="1">
            <a:spLocks/>
          </p:cNvSpPr>
          <p:nvPr/>
        </p:nvSpPr>
        <p:spPr>
          <a:xfrm>
            <a:off x="667265" y="1581150"/>
            <a:ext cx="9575158" cy="41671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600" dirty="0">
              <a:solidFill>
                <a:srgbClr val="EE8036"/>
              </a:solidFill>
            </a:endParaRPr>
          </a:p>
        </p:txBody>
      </p:sp>
      <p:sp>
        <p:nvSpPr>
          <p:cNvPr id="3" name="TextBox 2">
            <a:extLst>
              <a:ext uri="{FF2B5EF4-FFF2-40B4-BE49-F238E27FC236}">
                <a16:creationId xmlns:a16="http://schemas.microsoft.com/office/drawing/2014/main" id="{FB2B29E3-5BAB-8948-B9CD-CD43EC3A5A69}"/>
              </a:ext>
            </a:extLst>
          </p:cNvPr>
          <p:cNvSpPr txBox="1"/>
          <p:nvPr/>
        </p:nvSpPr>
        <p:spPr>
          <a:xfrm>
            <a:off x="667265" y="1428750"/>
            <a:ext cx="5428735" cy="4247317"/>
          </a:xfrm>
          <a:prstGeom prst="rect">
            <a:avLst/>
          </a:prstGeom>
          <a:noFill/>
        </p:spPr>
        <p:txBody>
          <a:bodyPr wrap="square" rtlCol="0">
            <a:spAutoFit/>
          </a:bodyPr>
          <a:lstStyle/>
          <a:p>
            <a:pPr marL="342900" lvl="0" indent="-342900">
              <a:buClr>
                <a:srgbClr val="EE8036"/>
              </a:buClr>
              <a:buFont typeface="+mj-lt"/>
              <a:buAutoNum type="arabicPeriod"/>
            </a:pPr>
            <a:r>
              <a:rPr lang="en-GB" dirty="0">
                <a:latin typeface="Bliss" pitchFamily="2" charset="77"/>
              </a:rPr>
              <a:t>Simplified Frontier Declaration (SFD) followed by a supplementary declaration</a:t>
            </a:r>
          </a:p>
          <a:p>
            <a:pPr marL="342900" lvl="0" indent="-342900">
              <a:buClr>
                <a:srgbClr val="EE8036"/>
              </a:buClr>
              <a:buFont typeface="+mj-lt"/>
              <a:buAutoNum type="arabicPeriod"/>
            </a:pPr>
            <a:endParaRPr lang="en-GB" dirty="0">
              <a:latin typeface="Bliss" pitchFamily="2" charset="77"/>
            </a:endParaRPr>
          </a:p>
          <a:p>
            <a:pPr marL="342900" indent="-342900">
              <a:buClr>
                <a:srgbClr val="EE8036"/>
              </a:buClr>
              <a:buFont typeface="+mj-lt"/>
              <a:buAutoNum type="arabicPeriod"/>
            </a:pPr>
            <a:r>
              <a:rPr lang="en-GB" dirty="0">
                <a:latin typeface="Bliss" pitchFamily="2" charset="77"/>
              </a:rPr>
              <a:t> Minimal information to make SFD, 7 fields, but supplementary declaration needed for each SFD. </a:t>
            </a:r>
          </a:p>
          <a:p>
            <a:pPr marL="342900" indent="-342900">
              <a:buClr>
                <a:srgbClr val="EE8036"/>
              </a:buClr>
              <a:buFont typeface="+mj-lt"/>
              <a:buAutoNum type="arabicPeriod"/>
            </a:pPr>
            <a:endParaRPr lang="en-GB" dirty="0">
              <a:latin typeface="Bliss" pitchFamily="2" charset="77"/>
            </a:endParaRPr>
          </a:p>
          <a:p>
            <a:pPr marL="342900" indent="-342900">
              <a:buClr>
                <a:srgbClr val="EE8036"/>
              </a:buClr>
              <a:buFont typeface="+mj-lt"/>
              <a:buAutoNum type="arabicPeriod"/>
            </a:pPr>
            <a:r>
              <a:rPr lang="en-GB" dirty="0">
                <a:latin typeface="Bliss" pitchFamily="2" charset="77"/>
              </a:rPr>
              <a:t> More suited to high volume importers, parcel carriers</a:t>
            </a:r>
          </a:p>
          <a:p>
            <a:pPr marL="342900" indent="-342900">
              <a:buClr>
                <a:srgbClr val="EE8036"/>
              </a:buClr>
              <a:buFont typeface="+mj-lt"/>
              <a:buAutoNum type="arabicPeriod"/>
            </a:pPr>
            <a:endParaRPr lang="en-GB" dirty="0">
              <a:latin typeface="Bliss" pitchFamily="2" charset="77"/>
            </a:endParaRPr>
          </a:p>
          <a:p>
            <a:pPr marL="342900" indent="-342900">
              <a:buClr>
                <a:srgbClr val="EE8036"/>
              </a:buClr>
              <a:buFont typeface="+mj-lt"/>
              <a:buAutoNum type="arabicPeriod"/>
            </a:pPr>
            <a:r>
              <a:rPr lang="en-GB" dirty="0">
                <a:latin typeface="Bliss" pitchFamily="2" charset="77"/>
              </a:rPr>
              <a:t> EIDR (Entry into Declarants Records) / CFSP (Customs Freight Simplified Procedures) </a:t>
            </a:r>
          </a:p>
          <a:p>
            <a:pPr marL="342900" indent="-342900">
              <a:buClr>
                <a:srgbClr val="EE8036"/>
              </a:buClr>
              <a:buFont typeface="+mj-lt"/>
              <a:buAutoNum type="arabicPeriod"/>
            </a:pPr>
            <a:endParaRPr lang="en-GB" dirty="0">
              <a:latin typeface="Bliss" pitchFamily="2" charset="77"/>
            </a:endParaRPr>
          </a:p>
          <a:p>
            <a:pPr marL="342900" indent="-342900">
              <a:buClr>
                <a:srgbClr val="EE8036"/>
              </a:buClr>
              <a:buFont typeface="+mj-lt"/>
              <a:buAutoNum type="arabicPeriod"/>
            </a:pPr>
            <a:r>
              <a:rPr lang="en-GB" dirty="0">
                <a:latin typeface="Bliss" pitchFamily="2" charset="77"/>
              </a:rPr>
              <a:t> Allows for import declarations to be suspended for 6 months from date of entry</a:t>
            </a:r>
          </a:p>
          <a:p>
            <a:r>
              <a:rPr lang="en-GB" dirty="0"/>
              <a:t> </a:t>
            </a:r>
          </a:p>
        </p:txBody>
      </p:sp>
      <p:sp>
        <p:nvSpPr>
          <p:cNvPr id="5" name="TextBox 4">
            <a:extLst>
              <a:ext uri="{FF2B5EF4-FFF2-40B4-BE49-F238E27FC236}">
                <a16:creationId xmlns:a16="http://schemas.microsoft.com/office/drawing/2014/main" id="{766C41B2-7018-8E4A-8C35-2AD22672327F}"/>
              </a:ext>
            </a:extLst>
          </p:cNvPr>
          <p:cNvSpPr txBox="1"/>
          <p:nvPr/>
        </p:nvSpPr>
        <p:spPr>
          <a:xfrm>
            <a:off x="6400079" y="1356548"/>
            <a:ext cx="4600227" cy="3139321"/>
          </a:xfrm>
          <a:prstGeom prst="rect">
            <a:avLst/>
          </a:prstGeom>
          <a:noFill/>
        </p:spPr>
        <p:txBody>
          <a:bodyPr wrap="square" rtlCol="0">
            <a:spAutoFit/>
          </a:bodyPr>
          <a:lstStyle/>
          <a:p>
            <a:r>
              <a:rPr lang="en-GB" b="1" dirty="0">
                <a:latin typeface="Bliss" pitchFamily="2" charset="77"/>
              </a:rPr>
              <a:t>For Example</a:t>
            </a:r>
          </a:p>
          <a:p>
            <a:r>
              <a:rPr lang="en-GB" dirty="0">
                <a:latin typeface="Bliss" pitchFamily="2" charset="77"/>
              </a:rPr>
              <a:t> </a:t>
            </a:r>
          </a:p>
          <a:p>
            <a:r>
              <a:rPr lang="en-GB" dirty="0">
                <a:latin typeface="Bliss" pitchFamily="2" charset="77"/>
              </a:rPr>
              <a:t>Goods enter UK </a:t>
            </a:r>
            <a:r>
              <a:rPr lang="en-GB" dirty="0">
                <a:solidFill>
                  <a:srgbClr val="EE8036"/>
                </a:solidFill>
                <a:latin typeface="Bliss" pitchFamily="2" charset="77"/>
              </a:rPr>
              <a:t>10</a:t>
            </a:r>
            <a:r>
              <a:rPr lang="en-GB" baseline="30000" dirty="0">
                <a:solidFill>
                  <a:srgbClr val="EE8036"/>
                </a:solidFill>
                <a:latin typeface="Bliss" pitchFamily="2" charset="77"/>
              </a:rPr>
              <a:t>th</a:t>
            </a:r>
            <a:r>
              <a:rPr lang="en-GB" dirty="0">
                <a:solidFill>
                  <a:srgbClr val="EE8036"/>
                </a:solidFill>
                <a:latin typeface="Bliss" pitchFamily="2" charset="77"/>
              </a:rPr>
              <a:t> January 2021</a:t>
            </a:r>
            <a:endParaRPr lang="en-GB" dirty="0">
              <a:latin typeface="Bliss" pitchFamily="2" charset="77"/>
            </a:endParaRPr>
          </a:p>
          <a:p>
            <a:r>
              <a:rPr lang="en-GB" dirty="0">
                <a:latin typeface="Bliss" pitchFamily="2" charset="77"/>
              </a:rPr>
              <a:t>latest import declaration </a:t>
            </a:r>
            <a:r>
              <a:rPr lang="en-GB" dirty="0">
                <a:solidFill>
                  <a:srgbClr val="EE8036"/>
                </a:solidFill>
                <a:latin typeface="Bliss" pitchFamily="2" charset="77"/>
              </a:rPr>
              <a:t>10</a:t>
            </a:r>
            <a:r>
              <a:rPr lang="en-GB" baseline="30000" dirty="0">
                <a:solidFill>
                  <a:srgbClr val="EE8036"/>
                </a:solidFill>
                <a:latin typeface="Bliss" pitchFamily="2" charset="77"/>
              </a:rPr>
              <a:t>th </a:t>
            </a:r>
            <a:r>
              <a:rPr lang="en-GB" dirty="0">
                <a:solidFill>
                  <a:srgbClr val="EE8036"/>
                </a:solidFill>
                <a:latin typeface="Bliss" pitchFamily="2" charset="77"/>
              </a:rPr>
              <a:t>July 2021</a:t>
            </a:r>
          </a:p>
          <a:p>
            <a:endParaRPr lang="en-GB" dirty="0">
              <a:solidFill>
                <a:srgbClr val="EE8036"/>
              </a:solidFill>
              <a:latin typeface="Bliss" pitchFamily="2" charset="77"/>
            </a:endParaRPr>
          </a:p>
          <a:p>
            <a:r>
              <a:rPr lang="en-GB" dirty="0">
                <a:latin typeface="Bliss" pitchFamily="2" charset="77"/>
              </a:rPr>
              <a:t>Goods enter </a:t>
            </a:r>
            <a:r>
              <a:rPr lang="en-GB" dirty="0">
                <a:solidFill>
                  <a:srgbClr val="EE8036"/>
                </a:solidFill>
                <a:latin typeface="Bliss" pitchFamily="2" charset="77"/>
              </a:rPr>
              <a:t>30</a:t>
            </a:r>
            <a:r>
              <a:rPr lang="en-GB" baseline="30000" dirty="0">
                <a:solidFill>
                  <a:srgbClr val="EE8036"/>
                </a:solidFill>
                <a:latin typeface="Bliss" pitchFamily="2" charset="77"/>
              </a:rPr>
              <a:t>th</a:t>
            </a:r>
            <a:r>
              <a:rPr lang="en-GB" dirty="0">
                <a:solidFill>
                  <a:srgbClr val="EE8036"/>
                </a:solidFill>
                <a:latin typeface="Bliss" pitchFamily="2" charset="77"/>
              </a:rPr>
              <a:t> June 2021</a:t>
            </a:r>
            <a:r>
              <a:rPr lang="en-GB" dirty="0">
                <a:latin typeface="Bliss" pitchFamily="2" charset="77"/>
              </a:rPr>
              <a:t> </a:t>
            </a:r>
          </a:p>
          <a:p>
            <a:r>
              <a:rPr lang="en-GB" dirty="0">
                <a:latin typeface="Bliss" pitchFamily="2" charset="77"/>
              </a:rPr>
              <a:t>latest import declaration </a:t>
            </a:r>
            <a:r>
              <a:rPr lang="en-GB" dirty="0">
                <a:solidFill>
                  <a:srgbClr val="EE8036"/>
                </a:solidFill>
                <a:latin typeface="Bliss" pitchFamily="2" charset="77"/>
              </a:rPr>
              <a:t>30</a:t>
            </a:r>
            <a:r>
              <a:rPr lang="en-GB" baseline="30000" dirty="0">
                <a:solidFill>
                  <a:srgbClr val="EE8036"/>
                </a:solidFill>
                <a:latin typeface="Bliss" pitchFamily="2" charset="77"/>
              </a:rPr>
              <a:t>th</a:t>
            </a:r>
            <a:r>
              <a:rPr lang="en-GB" dirty="0">
                <a:solidFill>
                  <a:srgbClr val="EE8036"/>
                </a:solidFill>
                <a:latin typeface="Bliss" pitchFamily="2" charset="77"/>
              </a:rPr>
              <a:t> December 2021</a:t>
            </a:r>
          </a:p>
          <a:p>
            <a:endParaRPr lang="en-GB" dirty="0">
              <a:solidFill>
                <a:srgbClr val="EE8036"/>
              </a:solidFill>
              <a:latin typeface="Bliss" pitchFamily="2" charset="77"/>
            </a:endParaRPr>
          </a:p>
          <a:p>
            <a:r>
              <a:rPr lang="en-GB" dirty="0">
                <a:latin typeface="Bliss" pitchFamily="2" charset="77"/>
              </a:rPr>
              <a:t>Goods enter </a:t>
            </a:r>
            <a:r>
              <a:rPr lang="en-GB" dirty="0">
                <a:solidFill>
                  <a:srgbClr val="EE8036"/>
                </a:solidFill>
                <a:latin typeface="Bliss" pitchFamily="2" charset="77"/>
              </a:rPr>
              <a:t>1</a:t>
            </a:r>
            <a:r>
              <a:rPr lang="en-GB" baseline="30000" dirty="0">
                <a:solidFill>
                  <a:srgbClr val="EE8036"/>
                </a:solidFill>
                <a:latin typeface="Bliss" pitchFamily="2" charset="77"/>
              </a:rPr>
              <a:t>st</a:t>
            </a:r>
            <a:r>
              <a:rPr lang="en-GB" dirty="0">
                <a:solidFill>
                  <a:srgbClr val="EE8036"/>
                </a:solidFill>
                <a:latin typeface="Bliss" pitchFamily="2" charset="77"/>
              </a:rPr>
              <a:t> July 2021</a:t>
            </a:r>
            <a:r>
              <a:rPr lang="en-GB" dirty="0">
                <a:latin typeface="Bliss" pitchFamily="2" charset="77"/>
              </a:rPr>
              <a:t>,</a:t>
            </a:r>
          </a:p>
          <a:p>
            <a:r>
              <a:rPr lang="en-GB" dirty="0">
                <a:latin typeface="Bliss" pitchFamily="2" charset="77"/>
              </a:rPr>
              <a:t>latest import declaration</a:t>
            </a:r>
            <a:r>
              <a:rPr lang="en-GB" dirty="0">
                <a:solidFill>
                  <a:srgbClr val="EE8036"/>
                </a:solidFill>
                <a:latin typeface="Bliss" pitchFamily="2" charset="77"/>
              </a:rPr>
              <a:t> 4</a:t>
            </a:r>
            <a:r>
              <a:rPr lang="en-GB" baseline="30000" dirty="0">
                <a:solidFill>
                  <a:srgbClr val="EE8036"/>
                </a:solidFill>
                <a:latin typeface="Bliss" pitchFamily="2" charset="77"/>
              </a:rPr>
              <a:t>th</a:t>
            </a:r>
            <a:r>
              <a:rPr lang="en-GB" dirty="0">
                <a:solidFill>
                  <a:srgbClr val="EE8036"/>
                </a:solidFill>
                <a:latin typeface="Bliss" pitchFamily="2" charset="77"/>
              </a:rPr>
              <a:t> August 2021 </a:t>
            </a:r>
            <a:r>
              <a:rPr lang="en-GB" dirty="0">
                <a:latin typeface="Bliss" pitchFamily="2" charset="77"/>
              </a:rPr>
              <a:t>using CFSP authorised customs agent. </a:t>
            </a:r>
          </a:p>
        </p:txBody>
      </p:sp>
    </p:spTree>
    <p:extLst>
      <p:ext uri="{BB962C8B-B14F-4D97-AF65-F5344CB8AC3E}">
        <p14:creationId xmlns:p14="http://schemas.microsoft.com/office/powerpoint/2010/main" val="132960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96FC6A3-9E01-1B41-8EBE-AB50AE7EA131}"/>
              </a:ext>
            </a:extLst>
          </p:cNvPr>
          <p:cNvSpPr txBox="1">
            <a:spLocks/>
          </p:cNvSpPr>
          <p:nvPr/>
        </p:nvSpPr>
        <p:spPr>
          <a:xfrm>
            <a:off x="667264" y="541279"/>
            <a:ext cx="10686535" cy="4087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rgbClr val="EE8036"/>
                </a:solidFill>
                <a:latin typeface="Bliss" pitchFamily="2" charset="77"/>
              </a:rPr>
              <a:t>EIDR: 4 QUESTIONS</a:t>
            </a:r>
          </a:p>
        </p:txBody>
      </p:sp>
      <p:sp>
        <p:nvSpPr>
          <p:cNvPr id="16" name="Content Placeholder 2">
            <a:extLst>
              <a:ext uri="{FF2B5EF4-FFF2-40B4-BE49-F238E27FC236}">
                <a16:creationId xmlns:a16="http://schemas.microsoft.com/office/drawing/2014/main" id="{11E63E10-598E-DB4B-A887-F7E66ACD6B9F}"/>
              </a:ext>
            </a:extLst>
          </p:cNvPr>
          <p:cNvSpPr txBox="1">
            <a:spLocks/>
          </p:cNvSpPr>
          <p:nvPr/>
        </p:nvSpPr>
        <p:spPr>
          <a:xfrm>
            <a:off x="667264" y="1451913"/>
            <a:ext cx="5428735" cy="27687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latin typeface="Bliss" pitchFamily="2" charset="77"/>
              </a:rPr>
              <a:t>Who is eligible to use EIDR? </a:t>
            </a:r>
          </a:p>
          <a:p>
            <a:pPr>
              <a:buClr>
                <a:srgbClr val="EE8036"/>
              </a:buClr>
            </a:pPr>
            <a:r>
              <a:rPr lang="en-GB" sz="1800" dirty="0">
                <a:latin typeface="Bliss" pitchFamily="2" charset="77"/>
              </a:rPr>
              <a:t>All traders as long as they have a good compliance record, including new companies. No authorisation needed, but UK EORI number is needed</a:t>
            </a:r>
          </a:p>
          <a:p>
            <a:pPr>
              <a:buClr>
                <a:srgbClr val="EE8036"/>
              </a:buClr>
            </a:pPr>
            <a:r>
              <a:rPr lang="en-GB" sz="1800" dirty="0">
                <a:latin typeface="Bliss" pitchFamily="2" charset="77"/>
              </a:rPr>
              <a:t>Traders with poor compliance record will be written to and instructed to use full declaration option</a:t>
            </a:r>
          </a:p>
          <a:p>
            <a:pPr marL="0" indent="0">
              <a:buNone/>
            </a:pPr>
            <a:endParaRPr lang="en-GB" sz="2000" dirty="0"/>
          </a:p>
        </p:txBody>
      </p:sp>
      <p:sp>
        <p:nvSpPr>
          <p:cNvPr id="18" name="Content Placeholder 2">
            <a:extLst>
              <a:ext uri="{FF2B5EF4-FFF2-40B4-BE49-F238E27FC236}">
                <a16:creationId xmlns:a16="http://schemas.microsoft.com/office/drawing/2014/main" id="{14201BFA-644B-6740-837B-1903F73F96F9}"/>
              </a:ext>
            </a:extLst>
          </p:cNvPr>
          <p:cNvSpPr txBox="1">
            <a:spLocks/>
          </p:cNvSpPr>
          <p:nvPr/>
        </p:nvSpPr>
        <p:spPr>
          <a:xfrm>
            <a:off x="6096001" y="1581720"/>
            <a:ext cx="5428735" cy="39541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solidFill>
                  <a:srgbClr val="EE8036"/>
                </a:solidFill>
                <a:latin typeface="Bliss" pitchFamily="2" charset="77"/>
              </a:rPr>
              <a:t>https://www.gov.uk/government/news/government-accelerates-border-planning-for-the-end-of-the-transition-period</a:t>
            </a:r>
          </a:p>
          <a:p>
            <a:pPr marL="0" indent="0">
              <a:buNone/>
            </a:pPr>
            <a:endParaRPr lang="en-GB" sz="1800" u="sng" dirty="0">
              <a:latin typeface="Bliss" pitchFamily="2" charset="77"/>
            </a:endParaRPr>
          </a:p>
          <a:p>
            <a:pPr marL="0" indent="0">
              <a:buNone/>
            </a:pPr>
            <a:r>
              <a:rPr lang="en-GB" sz="1800" b="1" dirty="0">
                <a:latin typeface="Bliss" pitchFamily="2" charset="77"/>
              </a:rPr>
              <a:t>What format does the information need to be in?</a:t>
            </a:r>
            <a:endParaRPr lang="en-GB" sz="1800" dirty="0">
              <a:latin typeface="Bliss" pitchFamily="2" charset="77"/>
            </a:endParaRPr>
          </a:p>
          <a:p>
            <a:pPr marL="0" indent="0">
              <a:buNone/>
            </a:pPr>
            <a:r>
              <a:rPr lang="en-GB" sz="1800" dirty="0">
                <a:latin typeface="Bliss" pitchFamily="2" charset="77"/>
              </a:rPr>
              <a:t>Electronic</a:t>
            </a:r>
          </a:p>
          <a:p>
            <a:pPr marL="0" indent="0">
              <a:buNone/>
            </a:pPr>
            <a:endParaRPr lang="en-GB" sz="1800" dirty="0"/>
          </a:p>
        </p:txBody>
      </p:sp>
      <p:sp>
        <p:nvSpPr>
          <p:cNvPr id="25" name="Content Placeholder 2">
            <a:extLst>
              <a:ext uri="{FF2B5EF4-FFF2-40B4-BE49-F238E27FC236}">
                <a16:creationId xmlns:a16="http://schemas.microsoft.com/office/drawing/2014/main" id="{87E52644-66AF-254B-A9F8-CC0266927523}"/>
              </a:ext>
            </a:extLst>
          </p:cNvPr>
          <p:cNvSpPr txBox="1">
            <a:spLocks/>
          </p:cNvSpPr>
          <p:nvPr/>
        </p:nvSpPr>
        <p:spPr>
          <a:xfrm>
            <a:off x="667264" y="3706348"/>
            <a:ext cx="5696955" cy="206822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latin typeface="Bliss" pitchFamily="2" charset="77"/>
              </a:rPr>
              <a:t>Can all types of goods be imported using EIDR? </a:t>
            </a:r>
          </a:p>
          <a:p>
            <a:pPr marL="0" indent="0">
              <a:buNone/>
            </a:pPr>
            <a:r>
              <a:rPr lang="en-GB" sz="1800" dirty="0">
                <a:latin typeface="Bliss" pitchFamily="2" charset="77"/>
              </a:rPr>
              <a:t>No</a:t>
            </a:r>
          </a:p>
          <a:p>
            <a:pPr marL="0" indent="0">
              <a:buNone/>
            </a:pPr>
            <a:r>
              <a:rPr lang="en-GB" sz="1800" dirty="0">
                <a:latin typeface="Bliss" pitchFamily="2" charset="77"/>
              </a:rPr>
              <a:t>Animal products, alcohol, tobacco, firearms,    controlled goods imported at the frontier, goods   under ATA carnet. Staged approach. </a:t>
            </a:r>
          </a:p>
          <a:p>
            <a:pPr marL="0" indent="0">
              <a:buNone/>
            </a:pPr>
            <a:endParaRPr lang="en-GB" sz="2000" dirty="0"/>
          </a:p>
        </p:txBody>
      </p:sp>
    </p:spTree>
    <p:extLst>
      <p:ext uri="{BB962C8B-B14F-4D97-AF65-F5344CB8AC3E}">
        <p14:creationId xmlns:p14="http://schemas.microsoft.com/office/powerpoint/2010/main" val="237076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E7996CC-783D-644A-A883-D051F4E600DE}"/>
              </a:ext>
            </a:extLst>
          </p:cNvPr>
          <p:cNvSpPr>
            <a:spLocks noGrp="1"/>
          </p:cNvSpPr>
          <p:nvPr>
            <p:ph type="title"/>
          </p:nvPr>
        </p:nvSpPr>
        <p:spPr>
          <a:xfrm>
            <a:off x="313158" y="389092"/>
            <a:ext cx="10686535" cy="408767"/>
          </a:xfrm>
        </p:spPr>
        <p:txBody>
          <a:bodyPr>
            <a:noAutofit/>
          </a:bodyPr>
          <a:lstStyle/>
          <a:p>
            <a:r>
              <a:rPr lang="en-US" sz="2800" dirty="0">
                <a:solidFill>
                  <a:srgbClr val="EE8036"/>
                </a:solidFill>
                <a:latin typeface="Bliss" pitchFamily="2" charset="77"/>
              </a:rPr>
              <a:t>WHAT INFORMATION MUST BE RECORDED? </a:t>
            </a:r>
          </a:p>
        </p:txBody>
      </p:sp>
      <p:sp>
        <p:nvSpPr>
          <p:cNvPr id="10" name="Content Placeholder 9">
            <a:extLst>
              <a:ext uri="{FF2B5EF4-FFF2-40B4-BE49-F238E27FC236}">
                <a16:creationId xmlns:a16="http://schemas.microsoft.com/office/drawing/2014/main" id="{5A11EC74-E7EE-6046-9AC5-90EE9A02FC55}"/>
              </a:ext>
            </a:extLst>
          </p:cNvPr>
          <p:cNvSpPr>
            <a:spLocks noGrp="1"/>
          </p:cNvSpPr>
          <p:nvPr>
            <p:ph idx="1"/>
          </p:nvPr>
        </p:nvSpPr>
        <p:spPr>
          <a:xfrm>
            <a:off x="438665" y="1127172"/>
            <a:ext cx="5657336" cy="5311884"/>
          </a:xfrm>
        </p:spPr>
        <p:txBody>
          <a:bodyPr>
            <a:normAutofit fontScale="25000" lnSpcReduction="20000"/>
          </a:bodyPr>
          <a:lstStyle/>
          <a:p>
            <a:pPr marL="0" indent="0">
              <a:buNone/>
            </a:pPr>
            <a:r>
              <a:rPr lang="en-GB" sz="6400" b="1" dirty="0">
                <a:latin typeface="Bliss" pitchFamily="2" charset="77"/>
              </a:rPr>
              <a:t>These are fields the importer needs to record on their EIDR:</a:t>
            </a:r>
          </a:p>
          <a:p>
            <a:pPr marL="0" indent="0">
              <a:buNone/>
            </a:pPr>
            <a:endParaRPr lang="en-GB" sz="6400" b="1" dirty="0">
              <a:latin typeface="Bliss" pitchFamily="2" charset="77"/>
            </a:endParaRPr>
          </a:p>
          <a:p>
            <a:pPr lvl="0">
              <a:buClr>
                <a:srgbClr val="EE8036"/>
              </a:buClr>
            </a:pPr>
            <a:r>
              <a:rPr lang="en-GB" sz="6400" dirty="0">
                <a:latin typeface="Bliss" pitchFamily="2" charset="77"/>
              </a:rPr>
              <a:t>The commodity code</a:t>
            </a:r>
          </a:p>
          <a:p>
            <a:pPr lvl="0">
              <a:buClr>
                <a:srgbClr val="EE8036"/>
              </a:buClr>
            </a:pPr>
            <a:r>
              <a:rPr lang="en-GB" sz="6400" dirty="0">
                <a:latin typeface="Bliss" pitchFamily="2" charset="77"/>
              </a:rPr>
              <a:t>The customs procedure code</a:t>
            </a:r>
          </a:p>
          <a:p>
            <a:pPr lvl="0">
              <a:buClr>
                <a:srgbClr val="EE8036"/>
              </a:buClr>
            </a:pPr>
            <a:r>
              <a:rPr lang="en-GB" sz="6400" dirty="0">
                <a:latin typeface="Bliss" pitchFamily="2" charset="77"/>
              </a:rPr>
              <a:t>Your declaration unique consignment reference - which is the main reference number that links declarations in the Customs Handling of Import and Export Freight (CHIEF) system</a:t>
            </a:r>
          </a:p>
          <a:p>
            <a:pPr lvl="0">
              <a:buClr>
                <a:srgbClr val="EE8036"/>
              </a:buClr>
            </a:pPr>
            <a:r>
              <a:rPr lang="en-GB" sz="6400" dirty="0">
                <a:latin typeface="Bliss" pitchFamily="2" charset="77"/>
              </a:rPr>
              <a:t>Purchase and, if available, the sales invoice numbers</a:t>
            </a:r>
          </a:p>
          <a:p>
            <a:pPr lvl="0">
              <a:buClr>
                <a:srgbClr val="EE8036"/>
              </a:buClr>
            </a:pPr>
            <a:r>
              <a:rPr lang="en-GB" sz="6400" dirty="0">
                <a:latin typeface="Bliss" pitchFamily="2" charset="77"/>
              </a:rPr>
              <a:t>The date and time of entry in records - creating the tax point, which is used for working out VAT payments later</a:t>
            </a:r>
          </a:p>
          <a:p>
            <a:pPr lvl="0">
              <a:buClr>
                <a:srgbClr val="EE8036"/>
              </a:buClr>
            </a:pPr>
            <a:r>
              <a:rPr lang="en-GB" sz="6400" dirty="0">
                <a:latin typeface="Bliss" pitchFamily="2" charset="77"/>
              </a:rPr>
              <a:t>Any temporary admission, Free Zone, warehousing or temporary storage stock account references</a:t>
            </a:r>
          </a:p>
          <a:p>
            <a:pPr lvl="0">
              <a:buClr>
                <a:srgbClr val="EE8036"/>
              </a:buClr>
            </a:pPr>
            <a:r>
              <a:rPr lang="en-GB" sz="6400" dirty="0">
                <a:latin typeface="Bliss" pitchFamily="2" charset="77"/>
              </a:rPr>
              <a:t>The Free Zone or warehouse approval number</a:t>
            </a:r>
          </a:p>
          <a:p>
            <a:pPr lvl="0">
              <a:buClr>
                <a:srgbClr val="EE8036"/>
              </a:buClr>
            </a:pPr>
            <a:r>
              <a:rPr lang="en-GB" sz="6400" dirty="0">
                <a:latin typeface="Bliss" pitchFamily="2" charset="77"/>
              </a:rPr>
              <a:t>A written description of the goods - so they are easy to identify</a:t>
            </a:r>
          </a:p>
          <a:p>
            <a:pPr lvl="0">
              <a:buClr>
                <a:srgbClr val="EE8036"/>
              </a:buClr>
            </a:pPr>
            <a:r>
              <a:rPr lang="en-GB" sz="6400" dirty="0">
                <a:latin typeface="Bliss" pitchFamily="2" charset="77"/>
              </a:rPr>
              <a:t>Customs value</a:t>
            </a:r>
          </a:p>
          <a:p>
            <a:pPr>
              <a:buClr>
                <a:srgbClr val="EE8036"/>
              </a:buClr>
            </a:pPr>
            <a:r>
              <a:rPr lang="en-GB" sz="6600" dirty="0">
                <a:latin typeface="Bliss" pitchFamily="2" charset="77"/>
              </a:rPr>
              <a:t>Quantity of goods - for example, number of packages and items, net mass</a:t>
            </a:r>
          </a:p>
          <a:p>
            <a:pPr lvl="0">
              <a:buClr>
                <a:srgbClr val="EE8036"/>
              </a:buClr>
            </a:pPr>
            <a:endParaRPr lang="en-GB" sz="6400" dirty="0">
              <a:latin typeface="Bliss" pitchFamily="2" charset="77"/>
            </a:endParaRPr>
          </a:p>
          <a:p>
            <a:endParaRPr lang="en-US" dirty="0"/>
          </a:p>
        </p:txBody>
      </p:sp>
      <p:sp>
        <p:nvSpPr>
          <p:cNvPr id="11" name="Content Placeholder 9">
            <a:extLst>
              <a:ext uri="{FF2B5EF4-FFF2-40B4-BE49-F238E27FC236}">
                <a16:creationId xmlns:a16="http://schemas.microsoft.com/office/drawing/2014/main" id="{A02E9106-066A-424E-9D09-9BFBF319F32F}"/>
              </a:ext>
            </a:extLst>
          </p:cNvPr>
          <p:cNvSpPr txBox="1">
            <a:spLocks/>
          </p:cNvSpPr>
          <p:nvPr/>
        </p:nvSpPr>
        <p:spPr>
          <a:xfrm>
            <a:off x="6096000" y="1464809"/>
            <a:ext cx="5657336" cy="443839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EE8036"/>
              </a:buClr>
            </a:pPr>
            <a:r>
              <a:rPr lang="en-GB" sz="1600" dirty="0">
                <a:latin typeface="Bliss" pitchFamily="2" charset="77"/>
              </a:rPr>
              <a:t>Details of licensing requirements and licence numbers</a:t>
            </a:r>
          </a:p>
          <a:p>
            <a:pPr lvl="0">
              <a:buClr>
                <a:srgbClr val="EE8036"/>
              </a:buClr>
            </a:pPr>
            <a:r>
              <a:rPr lang="en-GB" sz="1600" dirty="0">
                <a:latin typeface="Bliss" pitchFamily="2" charset="77"/>
              </a:rPr>
              <a:t>Details of any supporting documents, including the serial numbers, where appropriate</a:t>
            </a:r>
          </a:p>
          <a:p>
            <a:pPr>
              <a:buClr>
                <a:srgbClr val="EE8036"/>
              </a:buClr>
            </a:pPr>
            <a:r>
              <a:rPr lang="en-GB" sz="1600" dirty="0">
                <a:latin typeface="Bliss" pitchFamily="2" charset="77"/>
              </a:rPr>
              <a:t>The Free Zone or warehouse approval number</a:t>
            </a:r>
          </a:p>
          <a:p>
            <a:pPr>
              <a:buClr>
                <a:srgbClr val="EE8036"/>
              </a:buClr>
            </a:pPr>
            <a:r>
              <a:rPr lang="en-GB" sz="1600" dirty="0">
                <a:latin typeface="Bliss" pitchFamily="2" charset="77"/>
              </a:rPr>
              <a:t>A written description of the goods - so they are easy to identify</a:t>
            </a:r>
          </a:p>
          <a:p>
            <a:pPr>
              <a:buClr>
                <a:srgbClr val="EE8036"/>
              </a:buClr>
            </a:pPr>
            <a:r>
              <a:rPr lang="en-GB" sz="1600" dirty="0">
                <a:latin typeface="Bliss" pitchFamily="2" charset="77"/>
              </a:rPr>
              <a:t>Customs value</a:t>
            </a:r>
          </a:p>
          <a:p>
            <a:pPr>
              <a:buClr>
                <a:srgbClr val="EE8036"/>
              </a:buClr>
            </a:pPr>
            <a:r>
              <a:rPr lang="en-GB" sz="1600" dirty="0">
                <a:latin typeface="Bliss" pitchFamily="2" charset="77"/>
              </a:rPr>
              <a:t>Quantity of goods - for example, number of packages and items, net mass</a:t>
            </a:r>
          </a:p>
          <a:p>
            <a:pPr>
              <a:buClr>
                <a:srgbClr val="EE8036"/>
              </a:buClr>
            </a:pPr>
            <a:r>
              <a:rPr lang="en-GB" sz="1600" dirty="0">
                <a:latin typeface="Bliss" pitchFamily="2" charset="77"/>
              </a:rPr>
              <a:t>Details of licensing requirements and licence numbers</a:t>
            </a:r>
          </a:p>
          <a:p>
            <a:pPr>
              <a:buClr>
                <a:srgbClr val="EE8036"/>
              </a:buClr>
            </a:pPr>
            <a:r>
              <a:rPr lang="en-GB" sz="1600" dirty="0">
                <a:latin typeface="Bliss" pitchFamily="2" charset="77"/>
              </a:rPr>
              <a:t>Details of any supporting documents, including the serial numbers, where appropriate, needed before the goods can be released</a:t>
            </a:r>
            <a:br>
              <a:rPr lang="en-GB" sz="1600" dirty="0">
                <a:latin typeface="Bliss" pitchFamily="2" charset="77"/>
              </a:rPr>
            </a:br>
            <a:br>
              <a:rPr lang="en-GB" sz="1600" dirty="0">
                <a:latin typeface="Bliss" pitchFamily="2" charset="77"/>
              </a:rPr>
            </a:br>
            <a:r>
              <a:rPr lang="en-GB" sz="1600" dirty="0" err="1">
                <a:solidFill>
                  <a:srgbClr val="EE8036"/>
                </a:solidFill>
                <a:latin typeface="Bliss" pitchFamily="2" charset="77"/>
              </a:rPr>
              <a:t>https://www.gov.uk/guidance/making-an-import-declaration-in-your-records</a:t>
            </a:r>
            <a:endParaRPr lang="en-GB" sz="1600" dirty="0">
              <a:solidFill>
                <a:srgbClr val="EE8036"/>
              </a:solidFill>
              <a:latin typeface="Bliss" pitchFamily="2" charset="77"/>
            </a:endParaRPr>
          </a:p>
          <a:p>
            <a:pPr>
              <a:buClr>
                <a:srgbClr val="EE8036"/>
              </a:buClr>
            </a:pPr>
            <a:endParaRPr lang="en-GB" sz="1600" dirty="0">
              <a:latin typeface="Bliss" pitchFamily="2" charset="77"/>
            </a:endParaRPr>
          </a:p>
          <a:p>
            <a:endParaRPr lang="en-US" dirty="0"/>
          </a:p>
        </p:txBody>
      </p:sp>
    </p:spTree>
    <p:extLst>
      <p:ext uri="{BB962C8B-B14F-4D97-AF65-F5344CB8AC3E}">
        <p14:creationId xmlns:p14="http://schemas.microsoft.com/office/powerpoint/2010/main" val="3332259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F14BC-B3A2-1042-B71E-65BAF8E46C56}"/>
              </a:ext>
            </a:extLst>
          </p:cNvPr>
          <p:cNvSpPr>
            <a:spLocks noGrp="1"/>
          </p:cNvSpPr>
          <p:nvPr>
            <p:ph type="title"/>
          </p:nvPr>
        </p:nvSpPr>
        <p:spPr>
          <a:xfrm>
            <a:off x="667265" y="506563"/>
            <a:ext cx="10686535" cy="408767"/>
          </a:xfrm>
        </p:spPr>
        <p:txBody>
          <a:bodyPr>
            <a:noAutofit/>
          </a:bodyPr>
          <a:lstStyle/>
          <a:p>
            <a:r>
              <a:rPr lang="en-US" sz="2800" dirty="0">
                <a:solidFill>
                  <a:srgbClr val="EE8036"/>
                </a:solidFill>
                <a:latin typeface="Bliss" pitchFamily="2" charset="77"/>
              </a:rPr>
              <a:t>IMPORTING GOODS UNDER DDP TERMS</a:t>
            </a:r>
          </a:p>
        </p:txBody>
      </p:sp>
      <p:sp>
        <p:nvSpPr>
          <p:cNvPr id="6" name="Content Placeholder 2">
            <a:extLst>
              <a:ext uri="{FF2B5EF4-FFF2-40B4-BE49-F238E27FC236}">
                <a16:creationId xmlns:a16="http://schemas.microsoft.com/office/drawing/2014/main" id="{C9C46697-41B9-C648-8737-E7D0E4F0BCEC}"/>
              </a:ext>
            </a:extLst>
          </p:cNvPr>
          <p:cNvSpPr txBox="1">
            <a:spLocks/>
          </p:cNvSpPr>
          <p:nvPr/>
        </p:nvSpPr>
        <p:spPr>
          <a:xfrm>
            <a:off x="5807620" y="1845902"/>
            <a:ext cx="5428735" cy="4010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EE8036"/>
              </a:buClr>
            </a:pPr>
            <a:r>
              <a:rPr lang="en-GB" sz="1800" b="1" dirty="0">
                <a:latin typeface="Bliss" pitchFamily="2" charset="77"/>
              </a:rPr>
              <a:t>EU seller responsible for UK duty, customs clearance and VAT</a:t>
            </a:r>
            <a:endParaRPr lang="en-GB" sz="1800" dirty="0">
              <a:latin typeface="Bliss" pitchFamily="2" charset="77"/>
            </a:endParaRPr>
          </a:p>
          <a:p>
            <a:pPr lvl="0">
              <a:buClr>
                <a:srgbClr val="EE8036"/>
              </a:buClr>
            </a:pPr>
            <a:r>
              <a:rPr lang="en-GB" sz="1800" b="1" dirty="0">
                <a:latin typeface="Bliss" pitchFamily="2" charset="77"/>
              </a:rPr>
              <a:t>EU seller will need UK VAT registration and UK EORI number</a:t>
            </a:r>
            <a:endParaRPr lang="en-GB" sz="1800" dirty="0">
              <a:latin typeface="Bliss" pitchFamily="2" charset="77"/>
            </a:endParaRPr>
          </a:p>
          <a:p>
            <a:pPr lvl="0">
              <a:buClr>
                <a:srgbClr val="EE8036"/>
              </a:buClr>
            </a:pPr>
            <a:r>
              <a:rPr lang="en-GB" sz="1800" b="1" dirty="0">
                <a:latin typeface="Bliss" pitchFamily="2" charset="77"/>
              </a:rPr>
              <a:t>EU seller will need to engage a UK customs broker on an indirect basis, meaning</a:t>
            </a:r>
            <a:endParaRPr lang="en-GB" sz="1800" dirty="0">
              <a:latin typeface="Bliss" pitchFamily="2" charset="77"/>
            </a:endParaRPr>
          </a:p>
          <a:p>
            <a:pPr>
              <a:buClr>
                <a:srgbClr val="EE8036"/>
              </a:buClr>
            </a:pPr>
            <a:r>
              <a:rPr lang="en-GB" sz="1800" b="1" dirty="0">
                <a:latin typeface="Bliss" pitchFamily="2" charset="77"/>
              </a:rPr>
              <a:t>Broker jointly severally liable for customs debt of the non-established foreign importer</a:t>
            </a:r>
            <a:endParaRPr lang="en-GB" sz="1800" dirty="0">
              <a:latin typeface="Bliss" pitchFamily="2" charset="77"/>
            </a:endParaRPr>
          </a:p>
          <a:p>
            <a:pPr lvl="0">
              <a:buClr>
                <a:srgbClr val="EE8036"/>
              </a:buClr>
            </a:pPr>
            <a:r>
              <a:rPr lang="en-GB" sz="1800" b="1" dirty="0">
                <a:latin typeface="Bliss" pitchFamily="2" charset="77"/>
              </a:rPr>
              <a:t>EU seller has a virtual identity in UK and charges UK importer local VAT on eventual supply</a:t>
            </a:r>
            <a:endParaRPr lang="en-GB" sz="1800" dirty="0">
              <a:latin typeface="Bliss" pitchFamily="2" charset="77"/>
            </a:endParaRPr>
          </a:p>
          <a:p>
            <a:pPr marL="0" indent="0">
              <a:buNone/>
            </a:pPr>
            <a:endParaRPr lang="en-GB" sz="1050" dirty="0"/>
          </a:p>
        </p:txBody>
      </p:sp>
      <p:sp>
        <p:nvSpPr>
          <p:cNvPr id="10" name="Content Placeholder 2">
            <a:extLst>
              <a:ext uri="{FF2B5EF4-FFF2-40B4-BE49-F238E27FC236}">
                <a16:creationId xmlns:a16="http://schemas.microsoft.com/office/drawing/2014/main" id="{B91B5882-7927-8248-94F3-D6525E931B6A}"/>
              </a:ext>
            </a:extLst>
          </p:cNvPr>
          <p:cNvSpPr txBox="1">
            <a:spLocks/>
          </p:cNvSpPr>
          <p:nvPr/>
        </p:nvSpPr>
        <p:spPr>
          <a:xfrm>
            <a:off x="667265" y="1225757"/>
            <a:ext cx="5162035" cy="40503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dirty="0"/>
              <a:t> </a:t>
            </a:r>
          </a:p>
        </p:txBody>
      </p:sp>
      <p:pic>
        <p:nvPicPr>
          <p:cNvPr id="8" name="Picture 7">
            <a:extLst>
              <a:ext uri="{FF2B5EF4-FFF2-40B4-BE49-F238E27FC236}">
                <a16:creationId xmlns:a16="http://schemas.microsoft.com/office/drawing/2014/main" id="{4A79481C-41CD-6B46-A8CA-0262D292B5F6}"/>
              </a:ext>
            </a:extLst>
          </p:cNvPr>
          <p:cNvPicPr>
            <a:picLocks noChangeAspect="1"/>
          </p:cNvPicPr>
          <p:nvPr/>
        </p:nvPicPr>
        <p:blipFill>
          <a:blip r:embed="rId2"/>
          <a:stretch>
            <a:fillRect/>
          </a:stretch>
        </p:blipFill>
        <p:spPr>
          <a:xfrm>
            <a:off x="400565" y="2252382"/>
            <a:ext cx="5140355" cy="1997135"/>
          </a:xfrm>
          <a:prstGeom prst="rect">
            <a:avLst/>
          </a:prstGeom>
        </p:spPr>
      </p:pic>
    </p:spTree>
    <p:extLst>
      <p:ext uri="{BB962C8B-B14F-4D97-AF65-F5344CB8AC3E}">
        <p14:creationId xmlns:p14="http://schemas.microsoft.com/office/powerpoint/2010/main" val="2347475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E9CAF4-0BAD-E74A-8241-C54DA256E664}"/>
              </a:ext>
            </a:extLst>
          </p:cNvPr>
          <p:cNvSpPr txBox="1"/>
          <p:nvPr/>
        </p:nvSpPr>
        <p:spPr>
          <a:xfrm>
            <a:off x="654670" y="1097936"/>
            <a:ext cx="11353800" cy="2462213"/>
          </a:xfrm>
          <a:prstGeom prst="rect">
            <a:avLst/>
          </a:prstGeom>
          <a:noFill/>
        </p:spPr>
        <p:txBody>
          <a:bodyPr wrap="square" rtlCol="0">
            <a:spAutoFit/>
          </a:bodyPr>
          <a:lstStyle/>
          <a:p>
            <a:r>
              <a:rPr lang="en-GB" sz="3200" b="1" dirty="0">
                <a:solidFill>
                  <a:schemeClr val="accent2"/>
                </a:solidFill>
                <a:latin typeface="Bliss" pitchFamily="2" charset="77"/>
              </a:rPr>
              <a:t>DAP ( Delivered at Place)</a:t>
            </a:r>
          </a:p>
          <a:p>
            <a:endParaRPr lang="en-GB" dirty="0">
              <a:solidFill>
                <a:schemeClr val="accent2"/>
              </a:solidFill>
              <a:latin typeface="Bliss" pitchFamily="2" charset="77"/>
            </a:endParaRPr>
          </a:p>
          <a:p>
            <a:pPr marL="285750" lvl="0" indent="-285750">
              <a:buClr>
                <a:srgbClr val="EE8036"/>
              </a:buClr>
              <a:buFont typeface="Arial" panose="020B0604020202020204" pitchFamily="34" charset="0"/>
              <a:buChar char="•"/>
            </a:pPr>
            <a:r>
              <a:rPr lang="en-GB" dirty="0">
                <a:latin typeface="Bliss" pitchFamily="2" charset="77"/>
              </a:rPr>
              <a:t>EU seller delivers to UK importer’s premises.</a:t>
            </a:r>
          </a:p>
          <a:p>
            <a:pPr marL="285750" lvl="0" indent="-285750">
              <a:buClr>
                <a:srgbClr val="EE8036"/>
              </a:buClr>
              <a:buFont typeface="Arial" panose="020B0604020202020204" pitchFamily="34" charset="0"/>
              <a:buChar char="•"/>
            </a:pPr>
            <a:r>
              <a:rPr lang="en-GB" dirty="0">
                <a:latin typeface="Bliss" pitchFamily="2" charset="77"/>
              </a:rPr>
              <a:t>UK importer pays any duty, the import declaration charge and either pays VAT on PVA or on arrival. </a:t>
            </a:r>
          </a:p>
          <a:p>
            <a:r>
              <a:rPr lang="en-GB" dirty="0">
                <a:latin typeface="Bliss" pitchFamily="2" charset="77"/>
              </a:rPr>
              <a:t> </a:t>
            </a:r>
          </a:p>
          <a:p>
            <a:r>
              <a:rPr lang="en-GB" sz="3200" b="1" dirty="0">
                <a:solidFill>
                  <a:schemeClr val="accent2"/>
                </a:solidFill>
                <a:latin typeface="Bliss" pitchFamily="2" charset="77"/>
              </a:rPr>
              <a:t>EXW / FCA ( Free Carrier Arrival )</a:t>
            </a:r>
          </a:p>
          <a:p>
            <a:endParaRPr lang="en-US" dirty="0"/>
          </a:p>
        </p:txBody>
      </p:sp>
      <p:sp>
        <p:nvSpPr>
          <p:cNvPr id="3" name="TextBox 2">
            <a:extLst>
              <a:ext uri="{FF2B5EF4-FFF2-40B4-BE49-F238E27FC236}">
                <a16:creationId xmlns:a16="http://schemas.microsoft.com/office/drawing/2014/main" id="{96E9CAF4-0BAD-E74A-8241-C54DA256E664}"/>
              </a:ext>
            </a:extLst>
          </p:cNvPr>
          <p:cNvSpPr txBox="1"/>
          <p:nvPr/>
        </p:nvSpPr>
        <p:spPr>
          <a:xfrm>
            <a:off x="802426" y="3112610"/>
            <a:ext cx="10358855" cy="923330"/>
          </a:xfrm>
          <a:prstGeom prst="rect">
            <a:avLst/>
          </a:prstGeom>
          <a:noFill/>
        </p:spPr>
        <p:txBody>
          <a:bodyPr wrap="square" rtlCol="0">
            <a:spAutoFit/>
          </a:bodyPr>
          <a:lstStyle/>
          <a:p>
            <a:endParaRPr lang="en-GB" dirty="0">
              <a:solidFill>
                <a:schemeClr val="accent2"/>
              </a:solidFill>
              <a:latin typeface="Bliss" pitchFamily="2" charset="77"/>
            </a:endParaRPr>
          </a:p>
          <a:p>
            <a:pPr marL="285750" indent="-285750">
              <a:buClr>
                <a:srgbClr val="EE8036"/>
              </a:buClr>
            </a:pPr>
            <a:r>
              <a:rPr lang="en-GB" b="1" dirty="0">
                <a:latin typeface="Bliss" pitchFamily="2" charset="77"/>
              </a:rPr>
              <a:t>If the UK importer arranges the transport from their EU supplier, best to agree FCA ( Free Carrier Arrival ) INCO term. Why?</a:t>
            </a:r>
            <a:endParaRPr lang="en-US" b="1" dirty="0"/>
          </a:p>
        </p:txBody>
      </p:sp>
      <p:sp>
        <p:nvSpPr>
          <p:cNvPr id="4" name="TextBox 3">
            <a:extLst>
              <a:ext uri="{FF2B5EF4-FFF2-40B4-BE49-F238E27FC236}">
                <a16:creationId xmlns:a16="http://schemas.microsoft.com/office/drawing/2014/main" id="{96E9CAF4-0BAD-E74A-8241-C54DA256E664}"/>
              </a:ext>
            </a:extLst>
          </p:cNvPr>
          <p:cNvSpPr txBox="1"/>
          <p:nvPr/>
        </p:nvSpPr>
        <p:spPr>
          <a:xfrm>
            <a:off x="672557" y="3928612"/>
            <a:ext cx="11353800" cy="1477328"/>
          </a:xfrm>
          <a:prstGeom prst="rect">
            <a:avLst/>
          </a:prstGeom>
          <a:noFill/>
        </p:spPr>
        <p:txBody>
          <a:bodyPr wrap="square" rtlCol="0">
            <a:spAutoFit/>
          </a:bodyPr>
          <a:lstStyle/>
          <a:p>
            <a:endParaRPr lang="en-GB" dirty="0">
              <a:solidFill>
                <a:schemeClr val="accent2"/>
              </a:solidFill>
              <a:latin typeface="Bliss" pitchFamily="2" charset="77"/>
            </a:endParaRPr>
          </a:p>
          <a:p>
            <a:pPr marL="285750" lvl="0" indent="-285750">
              <a:buClr>
                <a:srgbClr val="EE8036"/>
              </a:buClr>
              <a:buFont typeface="Arial" panose="020B0604020202020204" pitchFamily="34" charset="0"/>
              <a:buChar char="•"/>
            </a:pPr>
            <a:r>
              <a:rPr lang="en-GB" dirty="0">
                <a:latin typeface="Bliss" pitchFamily="2" charset="77"/>
              </a:rPr>
              <a:t>EU Supplier then responsible for export declaration from their country.</a:t>
            </a:r>
          </a:p>
          <a:p>
            <a:pPr marL="285750" lvl="0" indent="-285750">
              <a:buClr>
                <a:srgbClr val="EE8036"/>
              </a:buClr>
              <a:buFont typeface="Arial" panose="020B0604020202020204" pitchFamily="34" charset="0"/>
              <a:buChar char="•"/>
            </a:pPr>
            <a:r>
              <a:rPr lang="en-GB" dirty="0">
                <a:latin typeface="Bliss" pitchFamily="2" charset="77"/>
              </a:rPr>
              <a:t>Cost 55 euros per EU export declaration.</a:t>
            </a:r>
          </a:p>
          <a:p>
            <a:pPr marL="285750" lvl="0" indent="-285750">
              <a:buClr>
                <a:srgbClr val="EE8036"/>
              </a:buClr>
              <a:buFont typeface="Arial" panose="020B0604020202020204" pitchFamily="34" charset="0"/>
              <a:buChar char="•"/>
            </a:pPr>
            <a:r>
              <a:rPr lang="en-GB" dirty="0">
                <a:latin typeface="Bliss" pitchFamily="2" charset="77"/>
              </a:rPr>
              <a:t>No need to find an EU customs agent to make the declaration.</a:t>
            </a:r>
          </a:p>
          <a:p>
            <a:endParaRPr lang="en-US" dirty="0"/>
          </a:p>
        </p:txBody>
      </p:sp>
    </p:spTree>
    <p:extLst>
      <p:ext uri="{BB962C8B-B14F-4D97-AF65-F5344CB8AC3E}">
        <p14:creationId xmlns:p14="http://schemas.microsoft.com/office/powerpoint/2010/main" val="475918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C37563A-0AA5-B34E-82D2-4AB37510951A}"/>
              </a:ext>
            </a:extLst>
          </p:cNvPr>
          <p:cNvSpPr>
            <a:spLocks noGrp="1"/>
          </p:cNvSpPr>
          <p:nvPr>
            <p:ph type="title"/>
          </p:nvPr>
        </p:nvSpPr>
        <p:spPr>
          <a:xfrm>
            <a:off x="667265" y="584214"/>
            <a:ext cx="10686535" cy="408767"/>
          </a:xfrm>
        </p:spPr>
        <p:txBody>
          <a:bodyPr>
            <a:noAutofit/>
          </a:bodyPr>
          <a:lstStyle/>
          <a:p>
            <a:r>
              <a:rPr lang="en-US" sz="2800" dirty="0">
                <a:solidFill>
                  <a:srgbClr val="EE8036"/>
                </a:solidFill>
                <a:latin typeface="Bliss" pitchFamily="2" charset="77"/>
              </a:rPr>
              <a:t>UK GLOBAL IMPORT TARIFF </a:t>
            </a:r>
          </a:p>
        </p:txBody>
      </p:sp>
      <p:sp>
        <p:nvSpPr>
          <p:cNvPr id="10" name="Content Placeholder 2">
            <a:extLst>
              <a:ext uri="{FF2B5EF4-FFF2-40B4-BE49-F238E27FC236}">
                <a16:creationId xmlns:a16="http://schemas.microsoft.com/office/drawing/2014/main" id="{153CD3A3-CA7B-F24A-A3F3-11E72BDBEC17}"/>
              </a:ext>
            </a:extLst>
          </p:cNvPr>
          <p:cNvSpPr txBox="1">
            <a:spLocks/>
          </p:cNvSpPr>
          <p:nvPr/>
        </p:nvSpPr>
        <p:spPr>
          <a:xfrm>
            <a:off x="667265" y="1407067"/>
            <a:ext cx="8324335" cy="57885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buClr>
                <a:srgbClr val="EE8036"/>
              </a:buClr>
            </a:pPr>
            <a:r>
              <a:rPr lang="en-GB" sz="1800" dirty="0">
                <a:latin typeface="Bliss" pitchFamily="2" charset="77"/>
              </a:rPr>
              <a:t>On Tuesday 19</a:t>
            </a:r>
            <a:r>
              <a:rPr lang="en-GB" sz="1800" baseline="30000" dirty="0">
                <a:latin typeface="Bliss" pitchFamily="2" charset="77"/>
              </a:rPr>
              <a:t>th</a:t>
            </a:r>
            <a:r>
              <a:rPr lang="en-GB" sz="1800" dirty="0">
                <a:latin typeface="Bliss" pitchFamily="2" charset="77"/>
              </a:rPr>
              <a:t> May the UK’s ‘Global Tariff’ was published. </a:t>
            </a:r>
          </a:p>
          <a:p>
            <a:pPr lvl="0">
              <a:buClr>
                <a:srgbClr val="EE8036"/>
              </a:buClr>
            </a:pPr>
            <a:r>
              <a:rPr lang="en-GB" sz="1800" dirty="0">
                <a:latin typeface="Bliss" pitchFamily="2" charset="77"/>
              </a:rPr>
              <a:t>These tariffs that will apply to any products that the UK imports on a Most Favoured Nation (MFN) basis from 1</a:t>
            </a:r>
            <a:r>
              <a:rPr lang="en-GB" sz="1800" baseline="30000" dirty="0">
                <a:latin typeface="Bliss" pitchFamily="2" charset="77"/>
              </a:rPr>
              <a:t>st</a:t>
            </a:r>
            <a:r>
              <a:rPr lang="en-GB" sz="1800" dirty="0">
                <a:latin typeface="Bliss" pitchFamily="2" charset="77"/>
              </a:rPr>
              <a:t> January 2021 when the UK is no longer bound by the EU’s Common External Tariff.</a:t>
            </a:r>
          </a:p>
          <a:p>
            <a:pPr lvl="0">
              <a:buClr>
                <a:srgbClr val="EE8036"/>
              </a:buClr>
            </a:pPr>
            <a:r>
              <a:rPr lang="en-GB" sz="1800" dirty="0">
                <a:latin typeface="Bliss" pitchFamily="2" charset="77"/>
              </a:rPr>
              <a:t>Under the new Global Tariff, 66% of tariff lines will see some degree of change.</a:t>
            </a:r>
          </a:p>
          <a:p>
            <a:pPr lvl="0">
              <a:buClr>
                <a:srgbClr val="EE8036"/>
              </a:buClr>
            </a:pPr>
            <a:r>
              <a:rPr lang="en-GB" sz="1800" dirty="0">
                <a:latin typeface="Bliss" pitchFamily="2" charset="77"/>
              </a:rPr>
              <a:t>Tariffs on around 2000 products have been fully eliminated.</a:t>
            </a:r>
          </a:p>
          <a:p>
            <a:pPr lvl="0" fontAlgn="base">
              <a:buClr>
                <a:srgbClr val="EE8036"/>
              </a:buClr>
            </a:pPr>
            <a:r>
              <a:rPr lang="en-GB" sz="1800" dirty="0">
                <a:latin typeface="Bliss" pitchFamily="2" charset="77"/>
              </a:rPr>
              <a:t>Under the WTO's "most favoured nation" rules, the UK cannot  lower tariffs just for the EU (or any specific country) without doing so for the rest of the world, unless it had agreed a trade deal, or as part of a transition to that deal.</a:t>
            </a:r>
          </a:p>
          <a:p>
            <a:pPr marL="0" indent="0">
              <a:buClr>
                <a:srgbClr val="EE8036"/>
              </a:buClr>
              <a:buNone/>
            </a:pPr>
            <a:r>
              <a:rPr lang="en-GB" sz="1800" b="1" dirty="0">
                <a:latin typeface="Bliss" pitchFamily="2" charset="77"/>
              </a:rPr>
              <a:t>To check if your EU imports will be levied with a duty in the event of no Free Trade Agreement, enter the commodity code into the below website.</a:t>
            </a:r>
          </a:p>
          <a:p>
            <a:pPr marL="0" indent="0">
              <a:buClr>
                <a:srgbClr val="EE8036"/>
              </a:buClr>
              <a:buNone/>
            </a:pPr>
            <a:r>
              <a:rPr lang="en-GB" sz="1800" b="1" dirty="0">
                <a:solidFill>
                  <a:schemeClr val="accent2"/>
                </a:solidFill>
                <a:latin typeface="Bliss" pitchFamily="2" charset="77"/>
              </a:rPr>
              <a:t>https://www.gov.uk/check-tariffs-1-january-2021</a:t>
            </a:r>
            <a:endParaRPr lang="en-GB" sz="1800" dirty="0">
              <a:solidFill>
                <a:schemeClr val="accent2"/>
              </a:solidFill>
              <a:latin typeface="Bliss" pitchFamily="2" charset="77"/>
            </a:endParaRPr>
          </a:p>
          <a:p>
            <a:pPr marL="0" indent="0">
              <a:buNone/>
            </a:pPr>
            <a:endParaRPr lang="en-GB" sz="1500" dirty="0"/>
          </a:p>
        </p:txBody>
      </p:sp>
    </p:spTree>
    <p:extLst>
      <p:ext uri="{BB962C8B-B14F-4D97-AF65-F5344CB8AC3E}">
        <p14:creationId xmlns:p14="http://schemas.microsoft.com/office/powerpoint/2010/main" val="33874212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3ADE26-9613-F741-B163-B49934A9337E}"/>
              </a:ext>
            </a:extLst>
          </p:cNvPr>
          <p:cNvSpPr>
            <a:spLocks noGrp="1"/>
          </p:cNvSpPr>
          <p:nvPr>
            <p:ph type="title"/>
          </p:nvPr>
        </p:nvSpPr>
        <p:spPr>
          <a:xfrm>
            <a:off x="752732" y="581805"/>
            <a:ext cx="10686535" cy="408767"/>
          </a:xfrm>
        </p:spPr>
        <p:txBody>
          <a:bodyPr>
            <a:noAutofit/>
          </a:bodyPr>
          <a:lstStyle/>
          <a:p>
            <a:r>
              <a:rPr lang="en-US" sz="2800" dirty="0">
                <a:solidFill>
                  <a:srgbClr val="EE8036"/>
                </a:solidFill>
                <a:latin typeface="Bliss" pitchFamily="2" charset="77"/>
              </a:rPr>
              <a:t>DUTY DEFERMENT ACCOUNT (DDA)</a:t>
            </a:r>
          </a:p>
        </p:txBody>
      </p:sp>
      <p:sp>
        <p:nvSpPr>
          <p:cNvPr id="5" name="Content Placeholder 2">
            <a:extLst>
              <a:ext uri="{FF2B5EF4-FFF2-40B4-BE49-F238E27FC236}">
                <a16:creationId xmlns:a16="http://schemas.microsoft.com/office/drawing/2014/main" id="{8D989F15-BB22-414D-AA03-A38451750AC7}"/>
              </a:ext>
            </a:extLst>
          </p:cNvPr>
          <p:cNvSpPr txBox="1">
            <a:spLocks/>
          </p:cNvSpPr>
          <p:nvPr/>
        </p:nvSpPr>
        <p:spPr>
          <a:xfrm>
            <a:off x="5696564" y="1225082"/>
            <a:ext cx="5524500" cy="4407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EE8036"/>
              </a:buClr>
              <a:buNone/>
            </a:pPr>
            <a:r>
              <a:rPr lang="en-GB" sz="1800" b="1" dirty="0">
                <a:latin typeface="Bliss" pitchFamily="2" charset="77"/>
              </a:rPr>
              <a:t>What does a DDA let you do?</a:t>
            </a:r>
            <a:endParaRPr lang="en-GB" sz="1800" dirty="0">
              <a:latin typeface="Bliss" pitchFamily="2" charset="77"/>
            </a:endParaRPr>
          </a:p>
          <a:p>
            <a:pPr marL="0" indent="0">
              <a:buClr>
                <a:srgbClr val="EE8036"/>
              </a:buClr>
              <a:buNone/>
            </a:pPr>
            <a:r>
              <a:rPr lang="en-GB" sz="1800" dirty="0">
                <a:latin typeface="Bliss" pitchFamily="2" charset="77"/>
              </a:rPr>
              <a:t>A duty </a:t>
            </a:r>
            <a:r>
              <a:rPr lang="en-GB" sz="1800" b="1" dirty="0">
                <a:latin typeface="Bliss" pitchFamily="2" charset="77"/>
              </a:rPr>
              <a:t>deferment account</a:t>
            </a:r>
            <a:r>
              <a:rPr lang="en-GB" sz="1800" dirty="0">
                <a:latin typeface="Bliss" pitchFamily="2" charset="77"/>
              </a:rPr>
              <a:t> normally backed by a bank guarantee lets you make one payment a month through Direct Debit instead of having to pay the duty on individual consignments as they arrive in the UK. </a:t>
            </a:r>
          </a:p>
          <a:p>
            <a:pPr marL="0" indent="0">
              <a:buClr>
                <a:srgbClr val="EE8036"/>
              </a:buClr>
              <a:buNone/>
            </a:pPr>
            <a:r>
              <a:rPr lang="en-GB" sz="1800" b="1" dirty="0">
                <a:latin typeface="Bliss" pitchFamily="2" charset="77"/>
              </a:rPr>
              <a:t>4 benefits of having a DDA</a:t>
            </a:r>
            <a:endParaRPr lang="en-GB" sz="1800" dirty="0">
              <a:latin typeface="Bliss" pitchFamily="2" charset="77"/>
            </a:endParaRPr>
          </a:p>
          <a:p>
            <a:pPr marL="342900" lvl="0" indent="-342900">
              <a:buClr>
                <a:srgbClr val="EE8036"/>
              </a:buClr>
              <a:buFont typeface="+mj-lt"/>
              <a:buAutoNum type="arabicPeriod"/>
            </a:pPr>
            <a:r>
              <a:rPr lang="en-GB" sz="1800" dirty="0">
                <a:latin typeface="Bliss" pitchFamily="2" charset="77"/>
              </a:rPr>
              <a:t>Delay payment of duty till the 15</a:t>
            </a:r>
            <a:r>
              <a:rPr lang="en-GB" sz="1800" baseline="30000" dirty="0">
                <a:latin typeface="Bliss" pitchFamily="2" charset="77"/>
              </a:rPr>
              <a:t>th</a:t>
            </a:r>
            <a:r>
              <a:rPr lang="en-GB" sz="1800" dirty="0">
                <a:latin typeface="Bliss" pitchFamily="2" charset="77"/>
              </a:rPr>
              <a:t> day of the month following the month of import.</a:t>
            </a:r>
          </a:p>
          <a:p>
            <a:pPr marL="342900" lvl="0" indent="-342900">
              <a:buClr>
                <a:srgbClr val="EE8036"/>
              </a:buClr>
              <a:buFont typeface="+mj-lt"/>
              <a:buAutoNum type="arabicPeriod"/>
            </a:pPr>
            <a:r>
              <a:rPr lang="en-GB" sz="1800" dirty="0">
                <a:latin typeface="Bliss" pitchFamily="2" charset="77"/>
              </a:rPr>
              <a:t>Duty does not have to be paid immediately as goods enter the UK.</a:t>
            </a:r>
          </a:p>
          <a:p>
            <a:pPr marL="342900" lvl="0" indent="-342900">
              <a:buClr>
                <a:srgbClr val="EE8036"/>
              </a:buClr>
              <a:buFont typeface="+mj-lt"/>
              <a:buAutoNum type="arabicPeriod"/>
            </a:pPr>
            <a:r>
              <a:rPr lang="en-GB" sz="1800" dirty="0">
                <a:latin typeface="Bliss" pitchFamily="2" charset="77"/>
              </a:rPr>
              <a:t>Quicker, as physical payments do not to be made prior to goods arrival.</a:t>
            </a:r>
          </a:p>
          <a:p>
            <a:pPr marL="342900" lvl="0" indent="-342900">
              <a:buClr>
                <a:srgbClr val="EE8036"/>
              </a:buClr>
              <a:buFont typeface="+mj-lt"/>
              <a:buAutoNum type="arabicPeriod"/>
            </a:pPr>
            <a:r>
              <a:rPr lang="en-GB" sz="1800" dirty="0">
                <a:latin typeface="Bliss" pitchFamily="2" charset="77"/>
              </a:rPr>
              <a:t>Cheaper. Most forwarder charge a £15 admin fee plus 2% of the duty amount.</a:t>
            </a:r>
          </a:p>
          <a:p>
            <a:pPr marL="0" indent="0">
              <a:buNone/>
            </a:pPr>
            <a:endParaRPr lang="en-GB" sz="1050" dirty="0"/>
          </a:p>
        </p:txBody>
      </p:sp>
      <p:pic>
        <p:nvPicPr>
          <p:cNvPr id="6" name="Picture 5" descr="DELAYING IMPORT DUTY/VAT PAYMENTS AS A RESULT OF COVID-19 -  shaikhandcoaccountants">
            <a:extLst>
              <a:ext uri="{FF2B5EF4-FFF2-40B4-BE49-F238E27FC236}">
                <a16:creationId xmlns:a16="http://schemas.microsoft.com/office/drawing/2014/main" id="{A3D69F17-2E27-4D4C-96EB-2CEE729BA55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732" y="1605694"/>
            <a:ext cx="4482656" cy="3263153"/>
          </a:xfrm>
          <a:prstGeom prst="rect">
            <a:avLst/>
          </a:prstGeom>
          <a:noFill/>
          <a:ln>
            <a:noFill/>
          </a:ln>
        </p:spPr>
      </p:pic>
    </p:spTree>
    <p:extLst>
      <p:ext uri="{BB962C8B-B14F-4D97-AF65-F5344CB8AC3E}">
        <p14:creationId xmlns:p14="http://schemas.microsoft.com/office/powerpoint/2010/main" val="2600385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3E94E0CD-A431-2348-A5B3-EB7334C20B1B}"/>
              </a:ext>
            </a:extLst>
          </p:cNvPr>
          <p:cNvSpPr txBox="1">
            <a:spLocks/>
          </p:cNvSpPr>
          <p:nvPr/>
        </p:nvSpPr>
        <p:spPr>
          <a:xfrm>
            <a:off x="893227" y="2086535"/>
            <a:ext cx="4921507" cy="34481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EE8036"/>
                </a:solidFill>
                <a:latin typeface="Bliss" pitchFamily="2" charset="77"/>
              </a:rPr>
              <a:t>To complete your application you’ll need:</a:t>
            </a:r>
          </a:p>
          <a:p>
            <a:pPr marL="0" indent="0">
              <a:buNone/>
            </a:pPr>
            <a:endParaRPr lang="en-GB" sz="1800" b="1" dirty="0">
              <a:latin typeface="Bliss" pitchFamily="2" charset="77"/>
            </a:endParaRPr>
          </a:p>
          <a:p>
            <a:pPr lvl="0" fontAlgn="t">
              <a:buClr>
                <a:srgbClr val="EE8036"/>
              </a:buClr>
              <a:buFont typeface="Arial"/>
              <a:buChar char="•"/>
            </a:pPr>
            <a:r>
              <a:rPr lang="en-GB" sz="1800" dirty="0">
                <a:latin typeface="Bliss" pitchFamily="2" charset="77"/>
              </a:rPr>
              <a:t>Your Government Gateway login</a:t>
            </a:r>
          </a:p>
          <a:p>
            <a:pPr lvl="0" fontAlgn="t">
              <a:buClr>
                <a:srgbClr val="EE8036"/>
              </a:buClr>
              <a:buFont typeface="Arial"/>
              <a:buChar char="•"/>
            </a:pPr>
            <a:r>
              <a:rPr lang="en-GB" sz="1800" dirty="0">
                <a:latin typeface="Bliss" pitchFamily="2" charset="77"/>
              </a:rPr>
              <a:t>EORI number</a:t>
            </a:r>
          </a:p>
          <a:p>
            <a:pPr lvl="0" fontAlgn="t">
              <a:buClr>
                <a:srgbClr val="EE8036"/>
              </a:buClr>
              <a:buFont typeface="Arial"/>
              <a:buChar char="•"/>
            </a:pPr>
            <a:r>
              <a:rPr lang="en-GB" sz="1800" dirty="0">
                <a:latin typeface="Bliss" pitchFamily="2" charset="77"/>
              </a:rPr>
              <a:t>Company name &amp; address associated with your EORI number</a:t>
            </a:r>
          </a:p>
          <a:p>
            <a:pPr lvl="0" fontAlgn="t">
              <a:buClr>
                <a:srgbClr val="EE8036"/>
              </a:buClr>
              <a:buFont typeface="Arial"/>
              <a:buChar char="•"/>
            </a:pPr>
            <a:r>
              <a:rPr lang="en-GB" sz="1800" dirty="0">
                <a:latin typeface="Bliss" pitchFamily="2" charset="77"/>
              </a:rPr>
              <a:t>Registered company number (if this applies), in the UK</a:t>
            </a:r>
          </a:p>
          <a:p>
            <a:pPr lvl="0" fontAlgn="t">
              <a:buClr>
                <a:srgbClr val="EE8036"/>
              </a:buClr>
              <a:buFont typeface="Arial"/>
              <a:buChar char="•"/>
            </a:pPr>
            <a:r>
              <a:rPr lang="en-GB" sz="1800" dirty="0">
                <a:latin typeface="Bliss" pitchFamily="2" charset="77"/>
              </a:rPr>
              <a:t>Correspondence address</a:t>
            </a:r>
          </a:p>
          <a:p>
            <a:pPr marL="0" indent="0">
              <a:buNone/>
            </a:pPr>
            <a:endParaRPr lang="en-GB" sz="1600" dirty="0"/>
          </a:p>
        </p:txBody>
      </p:sp>
      <p:sp>
        <p:nvSpPr>
          <p:cNvPr id="8" name="Content Placeholder 2">
            <a:extLst>
              <a:ext uri="{FF2B5EF4-FFF2-40B4-BE49-F238E27FC236}">
                <a16:creationId xmlns:a16="http://schemas.microsoft.com/office/drawing/2014/main" id="{A0A53C0F-EAA0-8C4C-AF37-770C8BF756B8}"/>
              </a:ext>
            </a:extLst>
          </p:cNvPr>
          <p:cNvSpPr txBox="1">
            <a:spLocks/>
          </p:cNvSpPr>
          <p:nvPr/>
        </p:nvSpPr>
        <p:spPr>
          <a:xfrm>
            <a:off x="6233834" y="2086065"/>
            <a:ext cx="4921507" cy="5854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fontAlgn="t">
              <a:buClr>
                <a:srgbClr val="EE8036"/>
              </a:buClr>
            </a:pPr>
            <a:r>
              <a:rPr lang="en-GB" sz="1800" dirty="0">
                <a:latin typeface="Bliss" pitchFamily="2" charset="77"/>
              </a:rPr>
              <a:t>VAT number (if this applies)</a:t>
            </a:r>
          </a:p>
          <a:p>
            <a:pPr lvl="0" fontAlgn="t">
              <a:buClr>
                <a:srgbClr val="EE8036"/>
              </a:buClr>
            </a:pPr>
            <a:r>
              <a:rPr lang="en-GB" sz="1800" dirty="0">
                <a:latin typeface="Bliss" pitchFamily="2" charset="77"/>
              </a:rPr>
              <a:t>Directors’ and officials’ details, including date of birth</a:t>
            </a:r>
          </a:p>
          <a:p>
            <a:pPr lvl="0" fontAlgn="t">
              <a:buClr>
                <a:srgbClr val="EE8036"/>
              </a:buClr>
            </a:pPr>
            <a:r>
              <a:rPr lang="en-GB" sz="1800" dirty="0">
                <a:latin typeface="Bliss" pitchFamily="2" charset="77"/>
              </a:rPr>
              <a:t>The person responsible for customs authorisations..</a:t>
            </a:r>
          </a:p>
          <a:p>
            <a:pPr lvl="0" fontAlgn="t">
              <a:buClr>
                <a:srgbClr val="EE8036"/>
              </a:buClr>
            </a:pPr>
            <a:r>
              <a:rPr lang="en-GB" sz="1800" dirty="0">
                <a:latin typeface="Bliss" pitchFamily="2" charset="77"/>
              </a:rPr>
              <a:t>..their details and practical customs experience</a:t>
            </a:r>
          </a:p>
          <a:p>
            <a:pPr lvl="0" fontAlgn="t">
              <a:buClr>
                <a:srgbClr val="EE8036"/>
              </a:buClr>
            </a:pPr>
            <a:r>
              <a:rPr lang="en-GB" sz="1800" dirty="0">
                <a:latin typeface="Bliss" pitchFamily="2" charset="77"/>
              </a:rPr>
              <a:t>Your estimated monthly customs duty and excise duty</a:t>
            </a:r>
          </a:p>
          <a:p>
            <a:pPr marL="0" indent="0">
              <a:buNone/>
            </a:pPr>
            <a:r>
              <a:rPr lang="en-GB" sz="1800" b="1" dirty="0">
                <a:solidFill>
                  <a:srgbClr val="EE8036"/>
                </a:solidFill>
                <a:latin typeface="Bliss" pitchFamily="2" charset="77"/>
              </a:rPr>
              <a:t>https://www.gov.uk/guidance/apply-for-an-account-to-defer-duty-payments-when-you-import-or-release-goods-into-great-britain</a:t>
            </a:r>
            <a:endParaRPr lang="en-GB" sz="1800" dirty="0">
              <a:solidFill>
                <a:srgbClr val="EE8036"/>
              </a:solidFill>
              <a:latin typeface="Bliss" pitchFamily="2" charset="77"/>
            </a:endParaRPr>
          </a:p>
          <a:p>
            <a:pPr marL="0" indent="0">
              <a:buNone/>
            </a:pPr>
            <a:endParaRPr lang="en-GB" sz="1600" dirty="0"/>
          </a:p>
        </p:txBody>
      </p:sp>
      <p:sp>
        <p:nvSpPr>
          <p:cNvPr id="2" name="TextBox 1">
            <a:extLst>
              <a:ext uri="{FF2B5EF4-FFF2-40B4-BE49-F238E27FC236}">
                <a16:creationId xmlns:a16="http://schemas.microsoft.com/office/drawing/2014/main" id="{9BBA2C4F-19F5-3C48-9005-1C8A8AD73E74}"/>
              </a:ext>
            </a:extLst>
          </p:cNvPr>
          <p:cNvSpPr txBox="1"/>
          <p:nvPr/>
        </p:nvSpPr>
        <p:spPr>
          <a:xfrm>
            <a:off x="893227" y="1163204"/>
            <a:ext cx="8524567" cy="984886"/>
          </a:xfrm>
          <a:prstGeom prst="rect">
            <a:avLst/>
          </a:prstGeom>
          <a:noFill/>
        </p:spPr>
        <p:txBody>
          <a:bodyPr wrap="square" rtlCol="0">
            <a:spAutoFit/>
          </a:bodyPr>
          <a:lstStyle/>
          <a:p>
            <a:r>
              <a:rPr lang="en-GB" sz="2000" b="1" dirty="0">
                <a:latin typeface="Bliss" pitchFamily="2" charset="77"/>
              </a:rPr>
              <a:t>You can apply for a higher amount by submitting financial information to support your application.</a:t>
            </a:r>
          </a:p>
          <a:p>
            <a:endParaRPr lang="en-US" dirty="0"/>
          </a:p>
        </p:txBody>
      </p:sp>
      <p:sp>
        <p:nvSpPr>
          <p:cNvPr id="6" name="Title 1">
            <a:extLst>
              <a:ext uri="{FF2B5EF4-FFF2-40B4-BE49-F238E27FC236}">
                <a16:creationId xmlns:a16="http://schemas.microsoft.com/office/drawing/2014/main" id="{D9AE5CBB-BD20-C841-8BD9-3BED2557B40C}"/>
              </a:ext>
            </a:extLst>
          </p:cNvPr>
          <p:cNvSpPr>
            <a:spLocks noGrp="1"/>
          </p:cNvSpPr>
          <p:nvPr>
            <p:ph type="title"/>
          </p:nvPr>
        </p:nvSpPr>
        <p:spPr>
          <a:xfrm>
            <a:off x="752732" y="581805"/>
            <a:ext cx="10686535" cy="408767"/>
          </a:xfrm>
        </p:spPr>
        <p:txBody>
          <a:bodyPr>
            <a:noAutofit/>
          </a:bodyPr>
          <a:lstStyle/>
          <a:p>
            <a:r>
              <a:rPr lang="en-US" sz="2800" dirty="0">
                <a:solidFill>
                  <a:srgbClr val="EE8036"/>
                </a:solidFill>
                <a:latin typeface="Bliss" pitchFamily="2" charset="77"/>
              </a:rPr>
              <a:t>GOOD NEWS! £10,000 DDA NO BANK GUARANTEE</a:t>
            </a:r>
          </a:p>
        </p:txBody>
      </p:sp>
    </p:spTree>
    <p:extLst>
      <p:ext uri="{BB962C8B-B14F-4D97-AF65-F5344CB8AC3E}">
        <p14:creationId xmlns:p14="http://schemas.microsoft.com/office/powerpoint/2010/main" val="37594873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83E9E7-3BEB-5940-9584-304978F15697}"/>
              </a:ext>
            </a:extLst>
          </p:cNvPr>
          <p:cNvSpPr txBox="1"/>
          <p:nvPr/>
        </p:nvSpPr>
        <p:spPr>
          <a:xfrm>
            <a:off x="838067" y="1312957"/>
            <a:ext cx="10515866" cy="4555093"/>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EE8036"/>
                </a:solidFill>
                <a:latin typeface="Bliss" pitchFamily="2" charset="77"/>
              </a:rPr>
              <a:t> </a:t>
            </a:r>
            <a:r>
              <a:rPr lang="en-GB" sz="2000" dirty="0">
                <a:latin typeface="Bliss" pitchFamily="2" charset="77"/>
              </a:rPr>
              <a:t>No physical payment of VAT on arrival. VAT just needs to be  accounted for.</a:t>
            </a:r>
          </a:p>
          <a:p>
            <a:pPr marL="285750" lvl="0" indent="-285750">
              <a:buClr>
                <a:srgbClr val="EE8036"/>
              </a:buClr>
              <a:buFont typeface="Arial" panose="020B0604020202020204" pitchFamily="34" charset="0"/>
              <a:buChar char="•"/>
            </a:pPr>
            <a:r>
              <a:rPr lang="en-GB" sz="2000" dirty="0">
                <a:latin typeface="Bliss" pitchFamily="2" charset="77"/>
              </a:rPr>
              <a:t>Accounting for import VAT on your VAT return means traders can  declare and recover import VAT on the same VAT Return, rather than having to pay it upfront and recover it later.</a:t>
            </a:r>
          </a:p>
          <a:p>
            <a:pPr marL="285750" lvl="0" indent="-285750">
              <a:buClr>
                <a:srgbClr val="EE8036"/>
              </a:buClr>
              <a:buFont typeface="Arial" panose="020B0604020202020204" pitchFamily="34" charset="0"/>
              <a:buChar char="•"/>
            </a:pPr>
            <a:r>
              <a:rPr lang="en-GB" sz="2000" dirty="0">
                <a:latin typeface="Bliss" pitchFamily="2" charset="77"/>
              </a:rPr>
              <a:t>You do not need to be authorised to account for import VAT on your VAT Return.</a:t>
            </a:r>
          </a:p>
          <a:p>
            <a:pPr marL="285750" lvl="0" indent="-285750">
              <a:buFont typeface="Arial" panose="020B0604020202020204" pitchFamily="34" charset="0"/>
              <a:buChar char="•"/>
            </a:pPr>
            <a:endParaRPr lang="en-GB" dirty="0">
              <a:latin typeface="Bliss" pitchFamily="2" charset="77"/>
            </a:endParaRPr>
          </a:p>
          <a:p>
            <a:r>
              <a:rPr lang="en-GB" b="1" dirty="0">
                <a:solidFill>
                  <a:srgbClr val="EE8036"/>
                </a:solidFill>
                <a:latin typeface="Bliss" pitchFamily="2" charset="77"/>
              </a:rPr>
              <a:t>NOTE:</a:t>
            </a:r>
          </a:p>
          <a:p>
            <a:endParaRPr lang="en-GB" dirty="0">
              <a:solidFill>
                <a:srgbClr val="EE8036"/>
              </a:solidFill>
              <a:latin typeface="Bliss" pitchFamily="2" charset="77"/>
            </a:endParaRPr>
          </a:p>
          <a:p>
            <a:r>
              <a:rPr lang="en-GB" sz="2400" b="1" dirty="0">
                <a:latin typeface="Bliss" pitchFamily="2" charset="77"/>
              </a:rPr>
              <a:t>TELL YOUR BROKERS YOU WANT TO USE PVA. MAKE IT CLEAR IN YOUR STANDING AND INDIVIDUAL CLEARANCE INSTRUCTIONS TO THEM.</a:t>
            </a:r>
          </a:p>
          <a:p>
            <a:endParaRPr lang="en-GB" sz="2400" dirty="0">
              <a:latin typeface="Bliss" pitchFamily="2" charset="77"/>
            </a:endParaRPr>
          </a:p>
          <a:p>
            <a:r>
              <a:rPr lang="en-GB" sz="2400" b="1" dirty="0">
                <a:latin typeface="Bliss" pitchFamily="2" charset="77"/>
              </a:rPr>
              <a:t>MAKE SURE YOUR ACCOUNTS DEPT ARE AWARE AND UNDERSTAND THE IMPACT ON THE VAT PROCESS.</a:t>
            </a:r>
            <a:endParaRPr lang="en-GB" sz="2400" dirty="0">
              <a:latin typeface="Bliss" pitchFamily="2" charset="77"/>
            </a:endParaRPr>
          </a:p>
          <a:p>
            <a:endParaRPr lang="en-GB" dirty="0"/>
          </a:p>
          <a:p>
            <a:endParaRPr lang="en-US" dirty="0"/>
          </a:p>
        </p:txBody>
      </p:sp>
      <p:sp>
        <p:nvSpPr>
          <p:cNvPr id="3" name="Title 1">
            <a:extLst>
              <a:ext uri="{FF2B5EF4-FFF2-40B4-BE49-F238E27FC236}">
                <a16:creationId xmlns:a16="http://schemas.microsoft.com/office/drawing/2014/main" id="{BA6FEF45-4A7D-5D49-8FB7-A9879EF263A8}"/>
              </a:ext>
            </a:extLst>
          </p:cNvPr>
          <p:cNvSpPr>
            <a:spLocks noGrp="1"/>
          </p:cNvSpPr>
          <p:nvPr>
            <p:ph type="title"/>
          </p:nvPr>
        </p:nvSpPr>
        <p:spPr>
          <a:xfrm>
            <a:off x="752732" y="581805"/>
            <a:ext cx="10686535" cy="408767"/>
          </a:xfrm>
        </p:spPr>
        <p:txBody>
          <a:bodyPr>
            <a:noAutofit/>
          </a:bodyPr>
          <a:lstStyle/>
          <a:p>
            <a:r>
              <a:rPr lang="en-US" sz="2800" dirty="0">
                <a:solidFill>
                  <a:srgbClr val="EE8036"/>
                </a:solidFill>
                <a:latin typeface="Bliss" pitchFamily="2" charset="77"/>
              </a:rPr>
              <a:t>POSTPONED VAT ACCOUNTING</a:t>
            </a:r>
          </a:p>
        </p:txBody>
      </p:sp>
    </p:spTree>
    <p:extLst>
      <p:ext uri="{BB962C8B-B14F-4D97-AF65-F5344CB8AC3E}">
        <p14:creationId xmlns:p14="http://schemas.microsoft.com/office/powerpoint/2010/main" val="4151944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7FE29916-30A6-7D47-BAEA-7293C862E831}"/>
              </a:ext>
            </a:extLst>
          </p:cNvPr>
          <p:cNvSpPr txBox="1">
            <a:spLocks/>
          </p:cNvSpPr>
          <p:nvPr/>
        </p:nvSpPr>
        <p:spPr>
          <a:xfrm>
            <a:off x="752732" y="1395136"/>
            <a:ext cx="5257800" cy="3785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Bliss" pitchFamily="2" charset="77"/>
              </a:rPr>
              <a:t>You can do this if:</a:t>
            </a:r>
          </a:p>
          <a:p>
            <a:pPr lvl="0">
              <a:buClr>
                <a:srgbClr val="EE8036"/>
              </a:buClr>
            </a:pPr>
            <a:r>
              <a:rPr lang="en-GB" sz="2000" dirty="0">
                <a:latin typeface="Bliss" pitchFamily="2" charset="77"/>
              </a:rPr>
              <a:t>the goods you import are for use in your business</a:t>
            </a:r>
          </a:p>
          <a:p>
            <a:pPr lvl="0">
              <a:buClr>
                <a:srgbClr val="EE8036"/>
              </a:buClr>
            </a:pPr>
            <a:r>
              <a:rPr lang="en-GB" sz="2000" dirty="0">
                <a:latin typeface="Bliss" pitchFamily="2" charset="77"/>
              </a:rPr>
              <a:t>you include your EORI number starting with ‘GB’ on your customs declaration</a:t>
            </a:r>
          </a:p>
          <a:p>
            <a:pPr>
              <a:buClr>
                <a:srgbClr val="EE8036"/>
              </a:buClr>
            </a:pPr>
            <a:r>
              <a:rPr lang="en-GB" sz="2000" dirty="0">
                <a:latin typeface="Bliss" pitchFamily="2" charset="77"/>
              </a:rPr>
              <a:t>you include your VAT registration number on your customs declaration.</a:t>
            </a:r>
          </a:p>
          <a:p>
            <a:pPr marL="0" indent="0">
              <a:buNone/>
            </a:pPr>
            <a:endParaRPr lang="en-GB" sz="1600" dirty="0"/>
          </a:p>
        </p:txBody>
      </p:sp>
      <p:sp>
        <p:nvSpPr>
          <p:cNvPr id="7" name="Content Placeholder 2">
            <a:extLst>
              <a:ext uri="{FF2B5EF4-FFF2-40B4-BE49-F238E27FC236}">
                <a16:creationId xmlns:a16="http://schemas.microsoft.com/office/drawing/2014/main" id="{48836365-A100-284A-AA69-ABB6F354370C}"/>
              </a:ext>
            </a:extLst>
          </p:cNvPr>
          <p:cNvSpPr txBox="1">
            <a:spLocks/>
          </p:cNvSpPr>
          <p:nvPr/>
        </p:nvSpPr>
        <p:spPr>
          <a:xfrm>
            <a:off x="6435214" y="1360956"/>
            <a:ext cx="5257800" cy="40316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latin typeface="Bliss" pitchFamily="2" charset="77"/>
              </a:rPr>
              <a:t>Do I need to set this up? </a:t>
            </a:r>
            <a:endParaRPr lang="en-GB" sz="2000" dirty="0">
              <a:latin typeface="Bliss" pitchFamily="2" charset="77"/>
            </a:endParaRPr>
          </a:p>
          <a:p>
            <a:pPr marL="0" indent="0">
              <a:buNone/>
            </a:pPr>
            <a:endParaRPr lang="en-GB" sz="2000" dirty="0">
              <a:latin typeface="Bliss" pitchFamily="2" charset="77"/>
            </a:endParaRPr>
          </a:p>
          <a:p>
            <a:pPr marL="0" indent="0">
              <a:buClr>
                <a:srgbClr val="EE8036"/>
              </a:buClr>
              <a:buNone/>
            </a:pPr>
            <a:r>
              <a:rPr lang="en-GB" sz="2000" dirty="0">
                <a:solidFill>
                  <a:schemeClr val="accent2"/>
                </a:solidFill>
                <a:latin typeface="Bliss" pitchFamily="2" charset="77"/>
              </a:rPr>
              <a:t>No. It is triggered by including your EORI and VAT number on the import customs declaration </a:t>
            </a:r>
          </a:p>
          <a:p>
            <a:pPr marL="0" indent="0">
              <a:buNone/>
            </a:pPr>
            <a:endParaRPr lang="en-GB" sz="2000" b="1" dirty="0">
              <a:latin typeface="Bliss" pitchFamily="2" charset="77"/>
            </a:endParaRPr>
          </a:p>
          <a:p>
            <a:pPr marL="0" indent="0">
              <a:buNone/>
            </a:pPr>
            <a:r>
              <a:rPr lang="en-GB" sz="2000" b="1" dirty="0">
                <a:latin typeface="Bliss" pitchFamily="2" charset="77"/>
              </a:rPr>
              <a:t>(enter ‘G’ as the method of payment in box 47e)</a:t>
            </a:r>
            <a:endParaRPr lang="en-GB" sz="2000" dirty="0">
              <a:latin typeface="Bliss" pitchFamily="2" charset="77"/>
            </a:endParaRPr>
          </a:p>
          <a:p>
            <a:pPr marL="0" indent="0">
              <a:buNone/>
            </a:pPr>
            <a:endParaRPr lang="en-GB" sz="2000" b="1" dirty="0">
              <a:latin typeface="Bliss" pitchFamily="2" charset="77"/>
            </a:endParaRPr>
          </a:p>
          <a:p>
            <a:pPr marL="0" indent="0">
              <a:buNone/>
            </a:pPr>
            <a:r>
              <a:rPr lang="en-GB" sz="2000" b="1" dirty="0">
                <a:latin typeface="Bliss" pitchFamily="2" charset="77"/>
              </a:rPr>
              <a:t>VAT will be recorded against your EORI and will be at declaration level only.</a:t>
            </a:r>
            <a:endParaRPr lang="en-GB" sz="2000" dirty="0">
              <a:latin typeface="Bliss" pitchFamily="2" charset="77"/>
            </a:endParaRPr>
          </a:p>
          <a:p>
            <a:pPr marL="0" indent="0">
              <a:buNone/>
            </a:pPr>
            <a:endParaRPr lang="en-GB" sz="1600" dirty="0"/>
          </a:p>
        </p:txBody>
      </p:sp>
      <p:sp>
        <p:nvSpPr>
          <p:cNvPr id="8" name="Title 1">
            <a:extLst>
              <a:ext uri="{FF2B5EF4-FFF2-40B4-BE49-F238E27FC236}">
                <a16:creationId xmlns:a16="http://schemas.microsoft.com/office/drawing/2014/main" id="{6C889788-5CD9-904E-A942-38B86F5867BD}"/>
              </a:ext>
            </a:extLst>
          </p:cNvPr>
          <p:cNvSpPr>
            <a:spLocks noGrp="1"/>
          </p:cNvSpPr>
          <p:nvPr>
            <p:ph type="title"/>
          </p:nvPr>
        </p:nvSpPr>
        <p:spPr>
          <a:xfrm>
            <a:off x="752732" y="581805"/>
            <a:ext cx="10686535" cy="408767"/>
          </a:xfrm>
        </p:spPr>
        <p:txBody>
          <a:bodyPr>
            <a:noAutofit/>
          </a:bodyPr>
          <a:lstStyle/>
          <a:p>
            <a:r>
              <a:rPr lang="en-US" sz="2800" dirty="0">
                <a:solidFill>
                  <a:srgbClr val="EE8036"/>
                </a:solidFill>
                <a:latin typeface="Bliss" pitchFamily="2" charset="77"/>
              </a:rPr>
              <a:t>WHEN YOU CAN ACCOUNT FOR IMPORT VAT ON YOUR VAT RETURN</a:t>
            </a:r>
          </a:p>
        </p:txBody>
      </p:sp>
    </p:spTree>
    <p:extLst>
      <p:ext uri="{BB962C8B-B14F-4D97-AF65-F5344CB8AC3E}">
        <p14:creationId xmlns:p14="http://schemas.microsoft.com/office/powerpoint/2010/main" val="2259055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5C7C-7BDC-5E45-AB6F-5B741F3EE403}"/>
              </a:ext>
            </a:extLst>
          </p:cNvPr>
          <p:cNvSpPr>
            <a:spLocks noGrp="1"/>
          </p:cNvSpPr>
          <p:nvPr>
            <p:ph type="title"/>
          </p:nvPr>
        </p:nvSpPr>
        <p:spPr>
          <a:xfrm>
            <a:off x="838200" y="0"/>
            <a:ext cx="10515600" cy="1325563"/>
          </a:xfrm>
        </p:spPr>
        <p:txBody>
          <a:bodyPr>
            <a:normAutofit/>
          </a:bodyPr>
          <a:lstStyle/>
          <a:p>
            <a:r>
              <a:rPr lang="en-US" sz="2800" dirty="0">
                <a:solidFill>
                  <a:srgbClr val="EE8036"/>
                </a:solidFill>
                <a:latin typeface="Bliss" pitchFamily="2" charset="77"/>
              </a:rPr>
              <a:t>ON THE WEBINAR TODAY</a:t>
            </a:r>
          </a:p>
        </p:txBody>
      </p:sp>
      <p:pic>
        <p:nvPicPr>
          <p:cNvPr id="8" name="Picture 7" descr="Geoff Yates">
            <a:extLst>
              <a:ext uri="{FF2B5EF4-FFF2-40B4-BE49-F238E27FC236}">
                <a16:creationId xmlns:a16="http://schemas.microsoft.com/office/drawing/2014/main" id="{1BA2B675-5521-504F-B80E-FE10EB43617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60684" y="1518551"/>
            <a:ext cx="2245963" cy="2178000"/>
          </a:xfrm>
          <a:prstGeom prst="rect">
            <a:avLst/>
          </a:prstGeom>
          <a:noFill/>
          <a:ln>
            <a:noFill/>
          </a:ln>
        </p:spPr>
      </p:pic>
      <p:sp>
        <p:nvSpPr>
          <p:cNvPr id="10" name="TextBox 9">
            <a:extLst>
              <a:ext uri="{FF2B5EF4-FFF2-40B4-BE49-F238E27FC236}">
                <a16:creationId xmlns:a16="http://schemas.microsoft.com/office/drawing/2014/main" id="{BE4CCEF8-4B5A-E049-8922-4759ED7A9B45}"/>
              </a:ext>
            </a:extLst>
          </p:cNvPr>
          <p:cNvSpPr txBox="1"/>
          <p:nvPr/>
        </p:nvSpPr>
        <p:spPr>
          <a:xfrm>
            <a:off x="1542566" y="3976462"/>
            <a:ext cx="1731535" cy="923330"/>
          </a:xfrm>
          <a:prstGeom prst="rect">
            <a:avLst/>
          </a:prstGeom>
          <a:noFill/>
        </p:spPr>
        <p:txBody>
          <a:bodyPr wrap="square" rtlCol="0">
            <a:spAutoFit/>
          </a:bodyPr>
          <a:lstStyle/>
          <a:p>
            <a:pPr algn="ctr"/>
            <a:r>
              <a:rPr lang="en-GB" b="1" dirty="0">
                <a:solidFill>
                  <a:srgbClr val="EE8036"/>
                </a:solidFill>
              </a:rPr>
              <a:t>Tony </a:t>
            </a:r>
            <a:r>
              <a:rPr lang="en-GB" b="1" dirty="0" err="1">
                <a:solidFill>
                  <a:srgbClr val="EE8036"/>
                </a:solidFill>
              </a:rPr>
              <a:t>Shally</a:t>
            </a:r>
            <a:r>
              <a:rPr lang="en-GB" b="1" dirty="0">
                <a:solidFill>
                  <a:srgbClr val="EE8036"/>
                </a:solidFill>
              </a:rPr>
              <a:t> </a:t>
            </a:r>
          </a:p>
          <a:p>
            <a:pPr algn="ctr"/>
            <a:r>
              <a:rPr lang="en-GB" dirty="0"/>
              <a:t>MD and Head of all things Brexit </a:t>
            </a:r>
            <a:endParaRPr lang="en-US" dirty="0"/>
          </a:p>
        </p:txBody>
      </p:sp>
      <p:sp>
        <p:nvSpPr>
          <p:cNvPr id="11" name="TextBox 10">
            <a:extLst>
              <a:ext uri="{FF2B5EF4-FFF2-40B4-BE49-F238E27FC236}">
                <a16:creationId xmlns:a16="http://schemas.microsoft.com/office/drawing/2014/main" id="{8A70A881-BF65-AD46-8B34-015D45C60CE0}"/>
              </a:ext>
            </a:extLst>
          </p:cNvPr>
          <p:cNvSpPr txBox="1"/>
          <p:nvPr/>
        </p:nvSpPr>
        <p:spPr>
          <a:xfrm>
            <a:off x="8898743" y="3976462"/>
            <a:ext cx="1769844" cy="923330"/>
          </a:xfrm>
          <a:prstGeom prst="rect">
            <a:avLst/>
          </a:prstGeom>
          <a:noFill/>
        </p:spPr>
        <p:txBody>
          <a:bodyPr wrap="square" rtlCol="0">
            <a:spAutoFit/>
          </a:bodyPr>
          <a:lstStyle/>
          <a:p>
            <a:pPr algn="ctr"/>
            <a:r>
              <a:rPr lang="en-GB" b="1" dirty="0">
                <a:solidFill>
                  <a:srgbClr val="EE8036"/>
                </a:solidFill>
              </a:rPr>
              <a:t>Geoff Yates</a:t>
            </a:r>
          </a:p>
          <a:p>
            <a:pPr algn="ctr"/>
            <a:r>
              <a:rPr lang="en-GB" dirty="0"/>
              <a:t>Commercial Manager </a:t>
            </a:r>
            <a:endParaRPr lang="en-US" dirty="0"/>
          </a:p>
        </p:txBody>
      </p:sp>
      <p:pic>
        <p:nvPicPr>
          <p:cNvPr id="9" name="Picture 8" descr="About Us - Clearlight Customs Limited – Expert Customs Advice">
            <a:extLst>
              <a:ext uri="{FF2B5EF4-FFF2-40B4-BE49-F238E27FC236}">
                <a16:creationId xmlns:a16="http://schemas.microsoft.com/office/drawing/2014/main" id="{6BB2291D-72B7-7542-8192-C778EE7F03A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73018" y="1518551"/>
            <a:ext cx="2245964" cy="2178000"/>
          </a:xfrm>
          <a:prstGeom prst="rect">
            <a:avLst/>
          </a:prstGeom>
          <a:noFill/>
          <a:ln>
            <a:noFill/>
          </a:ln>
        </p:spPr>
      </p:pic>
      <p:sp>
        <p:nvSpPr>
          <p:cNvPr id="12" name="TextBox 11">
            <a:extLst>
              <a:ext uri="{FF2B5EF4-FFF2-40B4-BE49-F238E27FC236}">
                <a16:creationId xmlns:a16="http://schemas.microsoft.com/office/drawing/2014/main" id="{A4B938D7-B240-0340-98ED-0CC0A5DD3022}"/>
              </a:ext>
            </a:extLst>
          </p:cNvPr>
          <p:cNvSpPr txBox="1"/>
          <p:nvPr/>
        </p:nvSpPr>
        <p:spPr>
          <a:xfrm>
            <a:off x="5270938" y="3976462"/>
            <a:ext cx="1650124" cy="923330"/>
          </a:xfrm>
          <a:prstGeom prst="rect">
            <a:avLst/>
          </a:prstGeom>
          <a:noFill/>
        </p:spPr>
        <p:txBody>
          <a:bodyPr wrap="square" rtlCol="0">
            <a:spAutoFit/>
          </a:bodyPr>
          <a:lstStyle/>
          <a:p>
            <a:pPr algn="ctr"/>
            <a:r>
              <a:rPr lang="en-GB" b="1" dirty="0">
                <a:solidFill>
                  <a:srgbClr val="EE8036"/>
                </a:solidFill>
              </a:rPr>
              <a:t>Robert Pryce</a:t>
            </a:r>
          </a:p>
          <a:p>
            <a:pPr algn="ctr"/>
            <a:r>
              <a:rPr lang="en-GB" dirty="0" err="1"/>
              <a:t>Clearlight</a:t>
            </a:r>
            <a:r>
              <a:rPr lang="en-GB" dirty="0"/>
              <a:t> Customs Ltd </a:t>
            </a:r>
            <a:endParaRPr lang="en-US" dirty="0"/>
          </a:p>
        </p:txBody>
      </p:sp>
      <p:pic>
        <p:nvPicPr>
          <p:cNvPr id="13" name="Picture 12" descr="Tony Shally">
            <a:extLst>
              <a:ext uri="{FF2B5EF4-FFF2-40B4-BE49-F238E27FC236}">
                <a16:creationId xmlns:a16="http://schemas.microsoft.com/office/drawing/2014/main" id="{B1EB88AC-0920-0248-8ECB-519306C69934}"/>
              </a:ext>
            </a:extLst>
          </p:cNvPr>
          <p:cNvPicPr/>
          <p:nvPr/>
        </p:nvPicPr>
        <p:blipFill>
          <a:blip r:link="rId4">
            <a:extLst>
              <a:ext uri="{28A0092B-C50C-407E-A947-70E740481C1C}">
                <a14:useLocalDpi xmlns:a14="http://schemas.microsoft.com/office/drawing/2010/main" val="0"/>
              </a:ext>
            </a:extLst>
          </a:blip>
          <a:srcRect/>
          <a:stretch>
            <a:fillRect/>
          </a:stretch>
        </p:blipFill>
        <p:spPr bwMode="auto">
          <a:xfrm>
            <a:off x="1285351" y="1441125"/>
            <a:ext cx="2245963" cy="2255426"/>
          </a:xfrm>
          <a:prstGeom prst="rect">
            <a:avLst/>
          </a:prstGeom>
          <a:noFill/>
          <a:ln>
            <a:noFill/>
          </a:ln>
        </p:spPr>
      </p:pic>
    </p:spTree>
    <p:extLst>
      <p:ext uri="{BB962C8B-B14F-4D97-AF65-F5344CB8AC3E}">
        <p14:creationId xmlns:p14="http://schemas.microsoft.com/office/powerpoint/2010/main" val="1450544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846464E-C56B-FA4F-BA97-65776FC2DB58}"/>
              </a:ext>
            </a:extLst>
          </p:cNvPr>
          <p:cNvSpPr txBox="1">
            <a:spLocks/>
          </p:cNvSpPr>
          <p:nvPr/>
        </p:nvSpPr>
        <p:spPr>
          <a:xfrm>
            <a:off x="642019" y="1051312"/>
            <a:ext cx="5202031" cy="4489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latin typeface="Bliss" pitchFamily="2" charset="77"/>
              </a:rPr>
              <a:t>An online monthly statement will be available to download and keep for your records. It will show the total import VAT postponed for the previous month which you should include in your VAT Return.</a:t>
            </a:r>
          </a:p>
          <a:p>
            <a:pPr marL="0" indent="0">
              <a:buNone/>
            </a:pPr>
            <a:r>
              <a:rPr lang="en-GB" sz="1800" dirty="0">
                <a:solidFill>
                  <a:srgbClr val="EE8036"/>
                </a:solidFill>
                <a:latin typeface="Bliss" pitchFamily="2" charset="77"/>
              </a:rPr>
              <a:t>Due to postponed VAT accounting, there will be changes to the way you complete the boxes on your VAT Return.</a:t>
            </a:r>
          </a:p>
          <a:p>
            <a:pPr marL="0" indent="0" fontAlgn="base">
              <a:buNone/>
            </a:pPr>
            <a:r>
              <a:rPr lang="en-GB" sz="1800" b="1" dirty="0">
                <a:latin typeface="Bliss" pitchFamily="2" charset="77"/>
              </a:rPr>
              <a:t>Box 1 </a:t>
            </a:r>
            <a:r>
              <a:rPr lang="en-GB" sz="1800" dirty="0">
                <a:latin typeface="Bliss" pitchFamily="2" charset="77"/>
              </a:rPr>
              <a:t>Include the VAT due in this period on imports accounted for through postponed VAT accounting.</a:t>
            </a:r>
          </a:p>
          <a:p>
            <a:pPr marL="0" indent="0" fontAlgn="base">
              <a:buNone/>
            </a:pPr>
            <a:r>
              <a:rPr lang="en-GB" sz="1800" b="1" dirty="0">
                <a:latin typeface="Bliss" pitchFamily="2" charset="77"/>
              </a:rPr>
              <a:t>Box 4  </a:t>
            </a:r>
            <a:r>
              <a:rPr lang="en-GB" sz="1800" dirty="0">
                <a:latin typeface="Bliss" pitchFamily="2" charset="77"/>
              </a:rPr>
              <a:t>Include the VAT reclaimed in this period on imports accounted for through postponed VAT accounting.</a:t>
            </a:r>
          </a:p>
          <a:p>
            <a:pPr marL="0" indent="0" fontAlgn="base">
              <a:buNone/>
            </a:pPr>
            <a:r>
              <a:rPr lang="en-GB" sz="1800" b="1" dirty="0">
                <a:latin typeface="Bliss" pitchFamily="2" charset="77"/>
              </a:rPr>
              <a:t>Box 7 </a:t>
            </a:r>
            <a:r>
              <a:rPr lang="en-GB" sz="1800" dirty="0">
                <a:latin typeface="Bliss" pitchFamily="2" charset="77"/>
              </a:rPr>
              <a:t>Include the total value of all imports of goods included on your online monthly statement, excluding any VAT. </a:t>
            </a:r>
          </a:p>
        </p:txBody>
      </p:sp>
      <p:sp>
        <p:nvSpPr>
          <p:cNvPr id="3" name="TextBox 2">
            <a:extLst>
              <a:ext uri="{FF2B5EF4-FFF2-40B4-BE49-F238E27FC236}">
                <a16:creationId xmlns:a16="http://schemas.microsoft.com/office/drawing/2014/main" id="{E8DB8A87-F1DC-2946-B32C-F412B2C5ED5C}"/>
              </a:ext>
            </a:extLst>
          </p:cNvPr>
          <p:cNvSpPr txBox="1"/>
          <p:nvPr/>
        </p:nvSpPr>
        <p:spPr>
          <a:xfrm>
            <a:off x="435541" y="329586"/>
            <a:ext cx="9895037" cy="523220"/>
          </a:xfrm>
          <a:prstGeom prst="rect">
            <a:avLst/>
          </a:prstGeom>
          <a:noFill/>
        </p:spPr>
        <p:txBody>
          <a:bodyPr wrap="square" rtlCol="0">
            <a:spAutoFit/>
          </a:bodyPr>
          <a:lstStyle/>
          <a:p>
            <a:r>
              <a:rPr lang="en-US" sz="2800" dirty="0">
                <a:solidFill>
                  <a:srgbClr val="EE8036"/>
                </a:solidFill>
                <a:latin typeface="Bliss" pitchFamily="2" charset="77"/>
              </a:rPr>
              <a:t>HOW TO COMPLETE YOUR VAT RETURN</a:t>
            </a:r>
          </a:p>
        </p:txBody>
      </p:sp>
      <p:sp>
        <p:nvSpPr>
          <p:cNvPr id="4" name="Content Placeholder 2">
            <a:extLst>
              <a:ext uri="{FF2B5EF4-FFF2-40B4-BE49-F238E27FC236}">
                <a16:creationId xmlns:a16="http://schemas.microsoft.com/office/drawing/2014/main" id="{B369F1A1-09AC-9E45-B7BD-63EFA19E2DE3}"/>
              </a:ext>
            </a:extLst>
          </p:cNvPr>
          <p:cNvSpPr txBox="1">
            <a:spLocks/>
          </p:cNvSpPr>
          <p:nvPr/>
        </p:nvSpPr>
        <p:spPr>
          <a:xfrm>
            <a:off x="6096000" y="1051312"/>
            <a:ext cx="5202030" cy="465126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sz="1800" b="1" dirty="0">
                <a:latin typeface="Bliss" pitchFamily="2" charset="77"/>
              </a:rPr>
              <a:t>If you delay your customs declaration</a:t>
            </a:r>
            <a:endParaRPr lang="en-GB" sz="1800" dirty="0">
              <a:latin typeface="Bliss" pitchFamily="2" charset="77"/>
            </a:endParaRPr>
          </a:p>
          <a:p>
            <a:pPr marL="0" indent="0">
              <a:buNone/>
            </a:pPr>
            <a:r>
              <a:rPr lang="en-GB" sz="1800" dirty="0">
                <a:solidFill>
                  <a:srgbClr val="EE8036"/>
                </a:solidFill>
                <a:latin typeface="Bliss" pitchFamily="2" charset="77"/>
              </a:rPr>
              <a:t>If you import goods that are not controlled into Great Britain from the EU between 1 January and 30 June 2021 and delay your customs declaration you must account for import VAT on the VAT Return which includes the date you imported the goods.</a:t>
            </a:r>
          </a:p>
          <a:p>
            <a:pPr marL="0" indent="0">
              <a:buNone/>
            </a:pPr>
            <a:r>
              <a:rPr lang="en-GB" sz="1800" dirty="0">
                <a:latin typeface="Bliss" pitchFamily="2" charset="77"/>
              </a:rPr>
              <a:t>To complete the boxes on your VAT Return, you’ll need to estimate the import VAT due from your records of imported goods.</a:t>
            </a:r>
          </a:p>
          <a:p>
            <a:pPr marL="0" indent="0">
              <a:buNone/>
            </a:pPr>
            <a:r>
              <a:rPr lang="en-GB" sz="1800" dirty="0">
                <a:latin typeface="Bliss" pitchFamily="2" charset="77"/>
              </a:rPr>
              <a:t>When you submit your delayed declaration, your next online monthly statement will show the amount of import VAT due on that declaration. You’ll then be able to:</a:t>
            </a:r>
          </a:p>
          <a:p>
            <a:pPr lvl="0">
              <a:buClr>
                <a:srgbClr val="EE8036"/>
              </a:buClr>
            </a:pPr>
            <a:r>
              <a:rPr lang="en-GB" sz="1800" dirty="0">
                <a:latin typeface="Bliss" pitchFamily="2" charset="77"/>
              </a:rPr>
              <a:t>adjust your estimate</a:t>
            </a:r>
          </a:p>
          <a:p>
            <a:pPr lvl="0">
              <a:buClr>
                <a:srgbClr val="EE8036"/>
              </a:buClr>
            </a:pPr>
            <a:r>
              <a:rPr lang="en-GB" sz="1800" dirty="0">
                <a:latin typeface="Bliss" pitchFamily="2" charset="77"/>
              </a:rPr>
              <a:t>account for any difference on your next VAT Return</a:t>
            </a:r>
          </a:p>
          <a:p>
            <a:pPr marL="0" indent="0" fontAlgn="base">
              <a:buNone/>
            </a:pPr>
            <a:endParaRPr lang="en-GB" dirty="0"/>
          </a:p>
        </p:txBody>
      </p:sp>
    </p:spTree>
    <p:extLst>
      <p:ext uri="{BB962C8B-B14F-4D97-AF65-F5344CB8AC3E}">
        <p14:creationId xmlns:p14="http://schemas.microsoft.com/office/powerpoint/2010/main" val="2850410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97F11BE-5307-9843-B3A7-F5DFA294D2BE}"/>
              </a:ext>
            </a:extLst>
          </p:cNvPr>
          <p:cNvSpPr>
            <a:spLocks noGrp="1"/>
          </p:cNvSpPr>
          <p:nvPr>
            <p:ph type="title"/>
          </p:nvPr>
        </p:nvSpPr>
        <p:spPr>
          <a:xfrm>
            <a:off x="295683" y="423236"/>
            <a:ext cx="11600634" cy="1290530"/>
          </a:xfrm>
        </p:spPr>
        <p:txBody>
          <a:bodyPr>
            <a:normAutofit/>
          </a:bodyPr>
          <a:lstStyle/>
          <a:p>
            <a:r>
              <a:rPr lang="en-US" sz="2800" dirty="0">
                <a:solidFill>
                  <a:srgbClr val="EE8036"/>
                </a:solidFill>
                <a:latin typeface="Bliss" pitchFamily="2" charset="77"/>
              </a:rPr>
              <a:t>ALTERNATIVE MEANS OF TRANSPORT TO IMPORT GOODS INTO UK FOR EU</a:t>
            </a:r>
          </a:p>
        </p:txBody>
      </p:sp>
      <p:pic>
        <p:nvPicPr>
          <p:cNvPr id="6" name="Picture 5">
            <a:extLst>
              <a:ext uri="{FF2B5EF4-FFF2-40B4-BE49-F238E27FC236}">
                <a16:creationId xmlns:a16="http://schemas.microsoft.com/office/drawing/2014/main" id="{E1084687-DDB3-D245-9887-7238A4DA3D2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86881" y="1713766"/>
            <a:ext cx="6218238" cy="3687912"/>
          </a:xfrm>
          <a:prstGeom prst="rect">
            <a:avLst/>
          </a:prstGeom>
          <a:noFill/>
        </p:spPr>
      </p:pic>
    </p:spTree>
    <p:extLst>
      <p:ext uri="{BB962C8B-B14F-4D97-AF65-F5344CB8AC3E}">
        <p14:creationId xmlns:p14="http://schemas.microsoft.com/office/powerpoint/2010/main" val="2906291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E9F2FA7A-6290-5142-A224-2F7B79E9C428}"/>
              </a:ext>
            </a:extLst>
          </p:cNvPr>
          <p:cNvSpPr txBox="1">
            <a:spLocks/>
          </p:cNvSpPr>
          <p:nvPr/>
        </p:nvSpPr>
        <p:spPr>
          <a:xfrm>
            <a:off x="667265" y="1269967"/>
            <a:ext cx="5428735" cy="9725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EE8036"/>
                </a:solidFill>
                <a:latin typeface="Bliss" pitchFamily="2" charset="77"/>
              </a:rPr>
              <a:t> 1.   </a:t>
            </a:r>
            <a:r>
              <a:rPr lang="en-GB" sz="1800" b="1" dirty="0">
                <a:latin typeface="Bliss" pitchFamily="2" charset="77"/>
              </a:rPr>
              <a:t>Intermodal transport</a:t>
            </a:r>
          </a:p>
          <a:p>
            <a:pPr marL="0" indent="0">
              <a:buNone/>
            </a:pPr>
            <a:endParaRPr lang="en-GB" sz="1600" dirty="0"/>
          </a:p>
        </p:txBody>
      </p:sp>
      <p:sp>
        <p:nvSpPr>
          <p:cNvPr id="6" name="Rectangle 5">
            <a:extLst>
              <a:ext uri="{FF2B5EF4-FFF2-40B4-BE49-F238E27FC236}">
                <a16:creationId xmlns:a16="http://schemas.microsoft.com/office/drawing/2014/main" id="{CCCC1BCD-4EB8-8B45-B518-6594808F08B7}"/>
              </a:ext>
            </a:extLst>
          </p:cNvPr>
          <p:cNvSpPr/>
          <p:nvPr/>
        </p:nvSpPr>
        <p:spPr>
          <a:xfrm>
            <a:off x="4586354" y="1106539"/>
            <a:ext cx="6096000" cy="646331"/>
          </a:xfrm>
          <a:prstGeom prst="rect">
            <a:avLst/>
          </a:prstGeom>
        </p:spPr>
        <p:txBody>
          <a:bodyPr>
            <a:spAutoFit/>
          </a:bodyPr>
          <a:lstStyle/>
          <a:p>
            <a:pPr marL="457200">
              <a:spcAft>
                <a:spcPts val="1200"/>
              </a:spcAft>
            </a:pPr>
            <a:r>
              <a:rPr lang="en-GB" dirty="0">
                <a:solidFill>
                  <a:srgbClr val="EE8036"/>
                </a:solidFill>
                <a:latin typeface="Bliss" pitchFamily="2" charset="77"/>
                <a:ea typeface="Calibri" panose="020F0502020204030204" pitchFamily="34" charset="0"/>
              </a:rPr>
              <a:t>https://www.espaceglobalfreight.com/european-intermodal-transport-advantages-disadvantages/</a:t>
            </a:r>
            <a:endParaRPr lang="en-GB" sz="1400" dirty="0">
              <a:solidFill>
                <a:srgbClr val="EE8036"/>
              </a:solidFill>
              <a:effectLst/>
              <a:latin typeface="Bliss" pitchFamily="2" charset="77"/>
              <a:ea typeface="Calibri" panose="020F0502020204030204" pitchFamily="34" charset="0"/>
            </a:endParaRPr>
          </a:p>
        </p:txBody>
      </p:sp>
      <p:sp>
        <p:nvSpPr>
          <p:cNvPr id="10" name="TextBox 9">
            <a:extLst>
              <a:ext uri="{FF2B5EF4-FFF2-40B4-BE49-F238E27FC236}">
                <a16:creationId xmlns:a16="http://schemas.microsoft.com/office/drawing/2014/main" id="{57194ED8-CF99-D946-928A-25A0F3DA8D8E}"/>
              </a:ext>
            </a:extLst>
          </p:cNvPr>
          <p:cNvSpPr txBox="1"/>
          <p:nvPr/>
        </p:nvSpPr>
        <p:spPr>
          <a:xfrm>
            <a:off x="667265" y="3307973"/>
            <a:ext cx="2914650" cy="369332"/>
          </a:xfrm>
          <a:prstGeom prst="rect">
            <a:avLst/>
          </a:prstGeom>
          <a:noFill/>
        </p:spPr>
        <p:txBody>
          <a:bodyPr wrap="square" rtlCol="0">
            <a:spAutoFit/>
          </a:bodyPr>
          <a:lstStyle/>
          <a:p>
            <a:r>
              <a:rPr lang="en-US" b="1" dirty="0">
                <a:solidFill>
                  <a:srgbClr val="EE8036"/>
                </a:solidFill>
              </a:rPr>
              <a:t>2.   </a:t>
            </a:r>
            <a:r>
              <a:rPr lang="en-US" b="1" dirty="0"/>
              <a:t>Un-accompanied trailers</a:t>
            </a:r>
          </a:p>
        </p:txBody>
      </p:sp>
      <p:sp>
        <p:nvSpPr>
          <p:cNvPr id="12" name="Rectangle 11">
            <a:extLst>
              <a:ext uri="{FF2B5EF4-FFF2-40B4-BE49-F238E27FC236}">
                <a16:creationId xmlns:a16="http://schemas.microsoft.com/office/drawing/2014/main" id="{2C099F6F-A6BD-574E-90EC-36AF7951FF6D}"/>
              </a:ext>
            </a:extLst>
          </p:cNvPr>
          <p:cNvSpPr/>
          <p:nvPr/>
        </p:nvSpPr>
        <p:spPr>
          <a:xfrm>
            <a:off x="4586354" y="3739662"/>
            <a:ext cx="6096000" cy="1631216"/>
          </a:xfrm>
          <a:prstGeom prst="rect">
            <a:avLst/>
          </a:prstGeom>
        </p:spPr>
        <p:txBody>
          <a:bodyPr>
            <a:spAutoFit/>
          </a:bodyPr>
          <a:lstStyle/>
          <a:p>
            <a:pPr marL="457200">
              <a:spcAft>
                <a:spcPts val="1200"/>
              </a:spcAft>
            </a:pPr>
            <a:r>
              <a:rPr lang="en-GB" dirty="0">
                <a:solidFill>
                  <a:srgbClr val="000000"/>
                </a:solidFill>
                <a:latin typeface="Calibri" panose="020F0502020204030204" pitchFamily="34" charset="0"/>
                <a:ea typeface="Calibri" panose="020F0502020204030204" pitchFamily="34" charset="0"/>
              </a:rPr>
              <a:t>Tilbury, Hull, Immingham, Felixstowe, Harwich, Teesport, Newhaven, Rosyth ( Edinburgh), Plymouth, Poole, </a:t>
            </a:r>
            <a:r>
              <a:rPr lang="en-GB" dirty="0">
                <a:latin typeface="Bliss" pitchFamily="2" charset="77"/>
                <a:ea typeface="Calibri" panose="020F0502020204030204" pitchFamily="34" charset="0"/>
              </a:rPr>
              <a:t>Portsmouth</a:t>
            </a:r>
            <a:endParaRPr lang="en-GB" sz="1400" dirty="0">
              <a:latin typeface="Bliss" pitchFamily="2" charset="77"/>
              <a:ea typeface="Calibri" panose="020F0502020204030204" pitchFamily="34" charset="0"/>
            </a:endParaRPr>
          </a:p>
          <a:p>
            <a:pPr marL="457200">
              <a:spcAft>
                <a:spcPts val="1200"/>
              </a:spcAft>
            </a:pPr>
            <a:r>
              <a:rPr lang="en-GB" b="1" dirty="0">
                <a:solidFill>
                  <a:srgbClr val="EE8036"/>
                </a:solidFill>
                <a:latin typeface="Bliss" pitchFamily="2" charset="77"/>
                <a:ea typeface="Calibri" panose="020F0502020204030204" pitchFamily="34" charset="0"/>
              </a:rPr>
              <a:t>https://www.espaceglobalfreight.com/unaccompanied-trailers-driver-accompanied-freight</a:t>
            </a:r>
            <a:endParaRPr lang="en-GB" sz="1400" dirty="0">
              <a:solidFill>
                <a:srgbClr val="EE8036"/>
              </a:solidFill>
              <a:effectLst/>
              <a:latin typeface="Bliss" pitchFamily="2" charset="77"/>
              <a:ea typeface="Calibri" panose="020F0502020204030204" pitchFamily="34" charset="0"/>
            </a:endParaRPr>
          </a:p>
        </p:txBody>
      </p:sp>
      <p:sp>
        <p:nvSpPr>
          <p:cNvPr id="15" name="TextBox 14">
            <a:extLst>
              <a:ext uri="{FF2B5EF4-FFF2-40B4-BE49-F238E27FC236}">
                <a16:creationId xmlns:a16="http://schemas.microsoft.com/office/drawing/2014/main" id="{D5803366-EB5E-CB45-9D20-F04E49AFE557}"/>
              </a:ext>
            </a:extLst>
          </p:cNvPr>
          <p:cNvSpPr txBox="1"/>
          <p:nvPr/>
        </p:nvSpPr>
        <p:spPr>
          <a:xfrm>
            <a:off x="541761" y="373762"/>
            <a:ext cx="9305366" cy="523220"/>
          </a:xfrm>
          <a:prstGeom prst="rect">
            <a:avLst/>
          </a:prstGeom>
          <a:noFill/>
        </p:spPr>
        <p:txBody>
          <a:bodyPr wrap="square" rtlCol="0">
            <a:spAutoFit/>
          </a:bodyPr>
          <a:lstStyle/>
          <a:p>
            <a:r>
              <a:rPr lang="en-US" sz="2800" dirty="0">
                <a:solidFill>
                  <a:srgbClr val="EE8036"/>
                </a:solidFill>
                <a:latin typeface="Bliss" pitchFamily="2" charset="77"/>
              </a:rPr>
              <a:t>HOW TO AVOID CALAIS / DOVER CONGESTION?</a:t>
            </a:r>
          </a:p>
        </p:txBody>
      </p:sp>
      <p:pic>
        <p:nvPicPr>
          <p:cNvPr id="17" name="Picture 16" descr="A picture containing drawing&#10;&#10;Description automatically generated">
            <a:extLst>
              <a:ext uri="{FF2B5EF4-FFF2-40B4-BE49-F238E27FC236}">
                <a16:creationId xmlns:a16="http://schemas.microsoft.com/office/drawing/2014/main" id="{E7599238-9D46-1F49-8B5C-94F62716223D}"/>
              </a:ext>
            </a:extLst>
          </p:cNvPr>
          <p:cNvPicPr>
            <a:picLocks noChangeAspect="1"/>
          </p:cNvPicPr>
          <p:nvPr/>
        </p:nvPicPr>
        <p:blipFill>
          <a:blip r:embed="rId2"/>
          <a:stretch>
            <a:fillRect/>
          </a:stretch>
        </p:blipFill>
        <p:spPr>
          <a:xfrm>
            <a:off x="0" y="1660731"/>
            <a:ext cx="12192000" cy="1686995"/>
          </a:xfrm>
          <a:prstGeom prst="rect">
            <a:avLst/>
          </a:prstGeom>
        </p:spPr>
      </p:pic>
      <p:pic>
        <p:nvPicPr>
          <p:cNvPr id="3" name="Picture 2">
            <a:extLst>
              <a:ext uri="{FF2B5EF4-FFF2-40B4-BE49-F238E27FC236}">
                <a16:creationId xmlns:a16="http://schemas.microsoft.com/office/drawing/2014/main" id="{A4C57E22-84DB-7A45-A37E-2BEFD7691BE0}"/>
              </a:ext>
            </a:extLst>
          </p:cNvPr>
          <p:cNvPicPr>
            <a:picLocks noChangeAspect="1"/>
          </p:cNvPicPr>
          <p:nvPr/>
        </p:nvPicPr>
        <p:blipFill>
          <a:blip r:embed="rId3"/>
          <a:stretch>
            <a:fillRect/>
          </a:stretch>
        </p:blipFill>
        <p:spPr>
          <a:xfrm>
            <a:off x="0" y="3416476"/>
            <a:ext cx="3848100" cy="2387600"/>
          </a:xfrm>
          <a:prstGeom prst="rect">
            <a:avLst/>
          </a:prstGeom>
        </p:spPr>
      </p:pic>
    </p:spTree>
    <p:extLst>
      <p:ext uri="{BB962C8B-B14F-4D97-AF65-F5344CB8AC3E}">
        <p14:creationId xmlns:p14="http://schemas.microsoft.com/office/powerpoint/2010/main" val="191284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50">
            <a:extLst>
              <a:ext uri="{FF2B5EF4-FFF2-40B4-BE49-F238E27FC236}">
                <a16:creationId xmlns:a16="http://schemas.microsoft.com/office/drawing/2014/main" id="{2B9A1760-0678-E146-8F51-9731A4492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1297" t="7681" r="2115" b="4274"/>
          <a:stretch>
            <a:fillRect/>
          </a:stretch>
        </p:blipFill>
        <p:spPr bwMode="auto">
          <a:xfrm>
            <a:off x="6861708" y="858038"/>
            <a:ext cx="4234614" cy="44996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EAD0FE68-6049-AB47-8435-CAB16BF7DFF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CC27EE39-00AB-5747-80DE-750BE6EEA9A4}"/>
              </a:ext>
            </a:extLst>
          </p:cNvPr>
          <p:cNvSpPr>
            <a:spLocks noChangeArrowheads="1"/>
          </p:cNvSpPr>
          <p:nvPr/>
        </p:nvSpPr>
        <p:spPr bwMode="auto">
          <a:xfrm>
            <a:off x="1444719" y="970263"/>
            <a:ext cx="581809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rgbClr val="EE8036"/>
                </a:solidFill>
                <a:effectLst/>
                <a:latin typeface="Bliss" pitchFamily="2" charset="77"/>
                <a:ea typeface="Calibri" panose="020F0502020204030204" pitchFamily="34" charset="0"/>
              </a:rPr>
              <a:t>3.  </a:t>
            </a:r>
            <a:r>
              <a:rPr kumimoji="0" lang="en-US" altLang="en-US" b="1" i="0" u="none" strike="noStrike" cap="none" normalizeH="0" baseline="0" dirty="0">
                <a:ln>
                  <a:noFill/>
                </a:ln>
                <a:solidFill>
                  <a:srgbClr val="000000"/>
                </a:solidFill>
                <a:effectLst/>
                <a:latin typeface="Bliss" pitchFamily="2" charset="77"/>
                <a:ea typeface="Calibri" panose="020F0502020204030204" pitchFamily="34" charset="0"/>
              </a:rPr>
              <a:t>European short-sea shipping </a:t>
            </a:r>
            <a:endParaRPr kumimoji="0" lang="en-US" altLang="en-US" b="0" i="0" u="none" strike="noStrike" cap="none" normalizeH="0" baseline="0" dirty="0">
              <a:ln>
                <a:noFill/>
              </a:ln>
              <a:solidFill>
                <a:schemeClr val="tx1"/>
              </a:solidFill>
              <a:effectLst/>
              <a:latin typeface="Bliss" pitchFamily="2" charset="77"/>
            </a:endParaRPr>
          </a:p>
        </p:txBody>
      </p:sp>
      <p:sp>
        <p:nvSpPr>
          <p:cNvPr id="7" name="Rectangle 6">
            <a:extLst>
              <a:ext uri="{FF2B5EF4-FFF2-40B4-BE49-F238E27FC236}">
                <a16:creationId xmlns:a16="http://schemas.microsoft.com/office/drawing/2014/main" id="{4A3AD30D-6CC5-0C49-B95A-6BA552BE6A37}"/>
              </a:ext>
            </a:extLst>
          </p:cNvPr>
          <p:cNvSpPr/>
          <p:nvPr/>
        </p:nvSpPr>
        <p:spPr>
          <a:xfrm>
            <a:off x="2768867" y="4381054"/>
            <a:ext cx="2768694" cy="976614"/>
          </a:xfrm>
          <a:prstGeom prst="rect">
            <a:avLst/>
          </a:prstGeom>
        </p:spPr>
        <p:txBody>
          <a:bodyPr wrap="square">
            <a:spAutoFit/>
          </a:bodyPr>
          <a:lstStyle/>
          <a:p>
            <a:pPr>
              <a:lnSpc>
                <a:spcPct val="107000"/>
              </a:lnSpc>
              <a:spcAft>
                <a:spcPts val="1200"/>
              </a:spcAft>
            </a:pPr>
            <a:r>
              <a:rPr lang="en-GB" b="1" dirty="0">
                <a:latin typeface="Bliss" pitchFamily="2" charset="77"/>
                <a:ea typeface="Calibri" panose="020F0502020204030204" pitchFamily="34" charset="0"/>
                <a:cs typeface="Times New Roman" panose="02020603050405020304" pitchFamily="18" charset="0"/>
              </a:rPr>
              <a:t>40 ft containers , 12.2m x 2.35m x 2.39m , 24 CHEP / 30 europallets</a:t>
            </a:r>
            <a:endParaRPr lang="en-GB" sz="1400" dirty="0">
              <a:effectLst/>
              <a:latin typeface="Bliss" pitchFamily="2" charset="77"/>
              <a:ea typeface="Calibri" panose="020F0502020204030204" pitchFamily="34" charset="0"/>
              <a:cs typeface="Times New Roman" panose="02020603050405020304" pitchFamily="18" charset="0"/>
            </a:endParaRPr>
          </a:p>
        </p:txBody>
      </p:sp>
      <p:pic>
        <p:nvPicPr>
          <p:cNvPr id="10" name="Picture 9" descr="Logo&#10;&#10;Description automatically generated">
            <a:extLst>
              <a:ext uri="{FF2B5EF4-FFF2-40B4-BE49-F238E27FC236}">
                <a16:creationId xmlns:a16="http://schemas.microsoft.com/office/drawing/2014/main" id="{7E7F9CAA-7F33-A24A-9A24-9D54B4FD052C}"/>
              </a:ext>
            </a:extLst>
          </p:cNvPr>
          <p:cNvPicPr>
            <a:picLocks noChangeAspect="1"/>
          </p:cNvPicPr>
          <p:nvPr/>
        </p:nvPicPr>
        <p:blipFill>
          <a:blip r:embed="rId3"/>
          <a:stretch>
            <a:fillRect/>
          </a:stretch>
        </p:blipFill>
        <p:spPr>
          <a:xfrm>
            <a:off x="1495985" y="1480251"/>
            <a:ext cx="5186795" cy="2825052"/>
          </a:xfrm>
          <a:prstGeom prst="rect">
            <a:avLst/>
          </a:prstGeom>
        </p:spPr>
      </p:pic>
    </p:spTree>
    <p:extLst>
      <p:ext uri="{BB962C8B-B14F-4D97-AF65-F5344CB8AC3E}">
        <p14:creationId xmlns:p14="http://schemas.microsoft.com/office/powerpoint/2010/main" val="2916797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2DCEFEF-2440-084A-AD4B-8CF64E77A190}"/>
              </a:ext>
            </a:extLst>
          </p:cNvPr>
          <p:cNvSpPr>
            <a:spLocks noGrp="1"/>
          </p:cNvSpPr>
          <p:nvPr>
            <p:ph type="title"/>
          </p:nvPr>
        </p:nvSpPr>
        <p:spPr>
          <a:xfrm>
            <a:off x="452973" y="367964"/>
            <a:ext cx="10686535" cy="408767"/>
          </a:xfrm>
        </p:spPr>
        <p:txBody>
          <a:bodyPr>
            <a:normAutofit fontScale="90000"/>
          </a:bodyPr>
          <a:lstStyle/>
          <a:p>
            <a:r>
              <a:rPr lang="en-US" sz="3200" dirty="0">
                <a:solidFill>
                  <a:srgbClr val="EE8036"/>
                </a:solidFill>
                <a:latin typeface="Bliss" pitchFamily="2" charset="77"/>
              </a:rPr>
              <a:t>DIRECT REPRESENTATIVE AUTHORISATION FORM </a:t>
            </a:r>
          </a:p>
        </p:txBody>
      </p:sp>
      <p:pic>
        <p:nvPicPr>
          <p:cNvPr id="15" name="Picture 14">
            <a:extLst>
              <a:ext uri="{FF2B5EF4-FFF2-40B4-BE49-F238E27FC236}">
                <a16:creationId xmlns:a16="http://schemas.microsoft.com/office/drawing/2014/main" id="{27C0CC1B-6183-EB47-BA5A-9E51B385C981}"/>
              </a:ext>
            </a:extLst>
          </p:cNvPr>
          <p:cNvPicPr/>
          <p:nvPr/>
        </p:nvPicPr>
        <p:blipFill rotWithShape="1">
          <a:blip r:embed="rId2"/>
          <a:srcRect l="8642" t="28578" r="19731" b="6343"/>
          <a:stretch/>
        </p:blipFill>
        <p:spPr bwMode="auto">
          <a:xfrm>
            <a:off x="2324178" y="824425"/>
            <a:ext cx="7543644" cy="4278518"/>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CF914196-83FA-3044-B6C3-E1F6DFECACF5}"/>
              </a:ext>
            </a:extLst>
          </p:cNvPr>
          <p:cNvSpPr/>
          <p:nvPr/>
        </p:nvSpPr>
        <p:spPr>
          <a:xfrm>
            <a:off x="2482456" y="5209629"/>
            <a:ext cx="7444358" cy="375552"/>
          </a:xfrm>
          <a:prstGeom prst="rect">
            <a:avLst/>
          </a:prstGeom>
        </p:spPr>
        <p:txBody>
          <a:bodyPr wrap="square">
            <a:spAutoFit/>
          </a:bodyPr>
          <a:lstStyle/>
          <a:p>
            <a:pPr>
              <a:lnSpc>
                <a:spcPct val="107000"/>
              </a:lnSpc>
              <a:spcAft>
                <a:spcPts val="1200"/>
              </a:spcAft>
            </a:pPr>
            <a:r>
              <a:rPr lang="en-GB" b="1" dirty="0">
                <a:solidFill>
                  <a:srgbClr val="EE8036"/>
                </a:solidFill>
                <a:latin typeface="Calibri" panose="020F0502020204030204" pitchFamily="34" charset="0"/>
                <a:ea typeface="Calibri" panose="020F0502020204030204" pitchFamily="34" charset="0"/>
                <a:cs typeface="Times New Roman" panose="02020603050405020304" pitchFamily="18" charset="0"/>
              </a:rPr>
              <a:t>https://www.espaceglobalfreight.com/brexit-import-export-guidance/</a:t>
            </a:r>
            <a:endParaRPr lang="en-GB" sz="1400" dirty="0">
              <a:solidFill>
                <a:srgbClr val="EE803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04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C3AFF71-4A04-7145-82E4-6E552D7934A8}"/>
              </a:ext>
            </a:extLst>
          </p:cNvPr>
          <p:cNvSpPr/>
          <p:nvPr/>
        </p:nvSpPr>
        <p:spPr>
          <a:xfrm>
            <a:off x="0" y="442896"/>
            <a:ext cx="5582256" cy="523220"/>
          </a:xfrm>
          <a:prstGeom prst="rect">
            <a:avLst/>
          </a:prstGeom>
        </p:spPr>
        <p:txBody>
          <a:bodyPr wrap="square">
            <a:spAutoFit/>
          </a:bodyPr>
          <a:lstStyle/>
          <a:p>
            <a:pPr algn="ctr"/>
            <a:r>
              <a:rPr lang="en-GB" sz="2800" dirty="0">
                <a:solidFill>
                  <a:srgbClr val="EE8036"/>
                </a:solidFill>
                <a:latin typeface="Bliss" pitchFamily="2" charset="77"/>
              </a:rPr>
              <a:t>RETURN PACKAGING TO EU</a:t>
            </a:r>
          </a:p>
        </p:txBody>
      </p:sp>
      <p:sp>
        <p:nvSpPr>
          <p:cNvPr id="2" name="Rectangle 1">
            <a:extLst>
              <a:ext uri="{FF2B5EF4-FFF2-40B4-BE49-F238E27FC236}">
                <a16:creationId xmlns:a16="http://schemas.microsoft.com/office/drawing/2014/main" id="{0234CDAF-EEF0-1246-8C78-AC22D092D7E1}"/>
              </a:ext>
            </a:extLst>
          </p:cNvPr>
          <p:cNvSpPr/>
          <p:nvPr/>
        </p:nvSpPr>
        <p:spPr>
          <a:xfrm>
            <a:off x="4725521" y="1425359"/>
            <a:ext cx="6096000" cy="1857368"/>
          </a:xfrm>
          <a:prstGeom prst="rect">
            <a:avLst/>
          </a:prstGeom>
        </p:spPr>
        <p:txBody>
          <a:bodyPr>
            <a:spAutoFit/>
          </a:bodyPr>
          <a:lstStyle/>
          <a:p>
            <a:pPr>
              <a:lnSpc>
                <a:spcPct val="107000"/>
              </a:lnSpc>
              <a:spcAft>
                <a:spcPts val="800"/>
              </a:spcAft>
            </a:pPr>
            <a:r>
              <a:rPr lang="en-GB" b="1" dirty="0">
                <a:solidFill>
                  <a:srgbClr val="000000"/>
                </a:solidFill>
                <a:latin typeface="Bliss" pitchFamily="2" charset="77"/>
                <a:ea typeface="Calibri" panose="020F0502020204030204" pitchFamily="34" charset="0"/>
                <a:cs typeface="Times New Roman" panose="02020603050405020304" pitchFamily="18" charset="0"/>
              </a:rPr>
              <a:t> </a:t>
            </a:r>
            <a:r>
              <a:rPr lang="en-GB" b="1" dirty="0">
                <a:latin typeface="Bliss" pitchFamily="2" charset="77"/>
                <a:ea typeface="Calibri" panose="020F0502020204030204" pitchFamily="34" charset="0"/>
                <a:cs typeface="Times New Roman" panose="02020603050405020304" pitchFamily="18" charset="0"/>
              </a:rPr>
              <a:t>“Under the current EU rules pallets arriving from non-EU origins that will be re-exported are controlled as temporary imports and are duty free. There is an onus on the UK importer to control them and know their whereabouts and there are mechanisms to allow a “pool” of equipment to be used.”</a:t>
            </a:r>
            <a:endParaRPr lang="en-GB" dirty="0">
              <a:latin typeface="Bliss" pitchFamily="2" charset="77"/>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659C638F-DFE5-D04D-A64F-52EF5ADFF276}"/>
              </a:ext>
            </a:extLst>
          </p:cNvPr>
          <p:cNvSpPr/>
          <p:nvPr/>
        </p:nvSpPr>
        <p:spPr>
          <a:xfrm>
            <a:off x="4725521" y="3677993"/>
            <a:ext cx="6096000" cy="1663597"/>
          </a:xfrm>
          <a:prstGeom prst="rect">
            <a:avLst/>
          </a:prstGeom>
        </p:spPr>
        <p:txBody>
          <a:bodyPr>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Trackers have to be in place for returnable packaging at both ends which need to be auditable by HMRC - the packaging needs to be identifiable - i.e. have individual numbering. </a:t>
            </a:r>
          </a:p>
          <a:p>
            <a:pPr>
              <a:lnSpc>
                <a:spcPct val="107000"/>
              </a:lnSpc>
              <a:spcAft>
                <a:spcPts val="800"/>
              </a:spcAft>
            </a:pPr>
            <a:r>
              <a:rPr lang="en-GB" dirty="0">
                <a:solidFill>
                  <a:srgbClr val="EE8036"/>
                </a:solidFill>
                <a:latin typeface="Calibri" panose="020F0502020204030204" pitchFamily="34" charset="0"/>
                <a:ea typeface="Calibri" panose="020F0502020204030204" pitchFamily="34" charset="0"/>
                <a:cs typeface="Times New Roman" panose="02020603050405020304" pitchFamily="18" charset="0"/>
              </a:rPr>
              <a:t>https://www.gov.uk/guidance/pay-less-import-duty-and-vat-when-re-importing-goods-to-the-uk-and-eu</a:t>
            </a:r>
          </a:p>
        </p:txBody>
      </p:sp>
      <p:pic>
        <p:nvPicPr>
          <p:cNvPr id="5" name="Picture 4">
            <a:extLst>
              <a:ext uri="{FF2B5EF4-FFF2-40B4-BE49-F238E27FC236}">
                <a16:creationId xmlns:a16="http://schemas.microsoft.com/office/drawing/2014/main" id="{E57E0277-3554-1442-B206-EC61ABE715B9}"/>
              </a:ext>
            </a:extLst>
          </p:cNvPr>
          <p:cNvPicPr>
            <a:picLocks noChangeAspect="1"/>
          </p:cNvPicPr>
          <p:nvPr/>
        </p:nvPicPr>
        <p:blipFill>
          <a:blip r:embed="rId2"/>
          <a:stretch>
            <a:fillRect/>
          </a:stretch>
        </p:blipFill>
        <p:spPr>
          <a:xfrm>
            <a:off x="843803" y="1930400"/>
            <a:ext cx="3810000" cy="2997200"/>
          </a:xfrm>
          <a:prstGeom prst="rect">
            <a:avLst/>
          </a:prstGeom>
        </p:spPr>
      </p:pic>
    </p:spTree>
    <p:extLst>
      <p:ext uri="{BB962C8B-B14F-4D97-AF65-F5344CB8AC3E}">
        <p14:creationId xmlns:p14="http://schemas.microsoft.com/office/powerpoint/2010/main" val="37500473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23558-9819-D044-9617-AEA4F24766EF}"/>
              </a:ext>
            </a:extLst>
          </p:cNvPr>
          <p:cNvSpPr/>
          <p:nvPr/>
        </p:nvSpPr>
        <p:spPr>
          <a:xfrm>
            <a:off x="667266" y="902827"/>
            <a:ext cx="5428734" cy="5052345"/>
          </a:xfrm>
          <a:prstGeom prst="rect">
            <a:avLst/>
          </a:prstGeom>
        </p:spPr>
        <p:txBody>
          <a:bodyPr wrap="square">
            <a:spAutoFit/>
          </a:bodyPr>
          <a:lstStyle/>
          <a:p>
            <a:r>
              <a:rPr lang="en-GB" b="1" dirty="0">
                <a:latin typeface="Bliss" pitchFamily="2" charset="77"/>
              </a:rPr>
              <a:t>Preparation is important </a:t>
            </a:r>
          </a:p>
          <a:p>
            <a:endParaRPr lang="en-GB" dirty="0">
              <a:latin typeface="Bliss" pitchFamily="2" charset="77"/>
            </a:endParaRPr>
          </a:p>
          <a:p>
            <a:r>
              <a:rPr lang="en-GB" sz="1700" b="1" dirty="0">
                <a:solidFill>
                  <a:srgbClr val="EE8036"/>
                </a:solidFill>
                <a:latin typeface="Bliss" pitchFamily="2" charset="77"/>
              </a:rPr>
              <a:t>Method A</a:t>
            </a:r>
          </a:p>
          <a:p>
            <a:r>
              <a:rPr lang="en-GB" sz="1700" dirty="0">
                <a:latin typeface="Bliss" pitchFamily="2" charset="77"/>
              </a:rPr>
              <a:t>Tearing, altering, perforating, slashing or defacing the items.</a:t>
            </a:r>
          </a:p>
          <a:p>
            <a:endParaRPr lang="en-GB" sz="1700" dirty="0">
              <a:latin typeface="Bliss" pitchFamily="2" charset="77"/>
            </a:endParaRPr>
          </a:p>
          <a:p>
            <a:r>
              <a:rPr lang="en-GB" sz="1700" b="1" dirty="0">
                <a:solidFill>
                  <a:srgbClr val="EE8036"/>
                </a:solidFill>
                <a:latin typeface="Bliss" pitchFamily="2" charset="77"/>
              </a:rPr>
              <a:t>Method B</a:t>
            </a:r>
          </a:p>
          <a:p>
            <a:r>
              <a:rPr lang="en-GB" sz="1700" dirty="0">
                <a:latin typeface="Bliss" pitchFamily="2" charset="77"/>
              </a:rPr>
              <a:t>Label your goods with the term ‘commercial sample’ using a permanent indelible pen.</a:t>
            </a:r>
          </a:p>
          <a:p>
            <a:endParaRPr lang="en-GB" sz="1700" dirty="0">
              <a:latin typeface="Bliss" pitchFamily="2" charset="77"/>
            </a:endParaRPr>
          </a:p>
          <a:p>
            <a:r>
              <a:rPr lang="en-GB" sz="1700" b="1" dirty="0">
                <a:solidFill>
                  <a:srgbClr val="EE8036"/>
                </a:solidFill>
                <a:latin typeface="Bliss" pitchFamily="2" charset="77"/>
              </a:rPr>
              <a:t>Method C</a:t>
            </a:r>
          </a:p>
          <a:p>
            <a:r>
              <a:rPr lang="en-GB" sz="1700" dirty="0">
                <a:latin typeface="Bliss" pitchFamily="2" charset="77"/>
              </a:rPr>
              <a:t>Limit the amount of items within the consignment and for items like garments and footwear, also limit the range of available sizes or dimensions for those items.</a:t>
            </a:r>
          </a:p>
          <a:p>
            <a:endParaRPr lang="en-GB" sz="1700" dirty="0">
              <a:latin typeface="Bliss" pitchFamily="2" charset="77"/>
            </a:endParaRPr>
          </a:p>
          <a:p>
            <a:r>
              <a:rPr lang="en-GB" sz="1700" b="1" dirty="0">
                <a:solidFill>
                  <a:srgbClr val="EE8036"/>
                </a:solidFill>
                <a:latin typeface="Bliss" pitchFamily="2" charset="77"/>
              </a:rPr>
              <a:t>Method D</a:t>
            </a:r>
          </a:p>
          <a:p>
            <a:r>
              <a:rPr lang="en-GB" sz="1700" dirty="0">
                <a:latin typeface="Bliss" pitchFamily="2" charset="77"/>
              </a:rPr>
              <a:t>Present the goods in a way that restricts their handling and limits their use to that of proper commercial samples.</a:t>
            </a:r>
          </a:p>
          <a:p>
            <a:pPr>
              <a:lnSpc>
                <a:spcPct val="107000"/>
              </a:lnSpc>
              <a:spcAft>
                <a:spcPts val="120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55F96970-469C-DC4D-A684-B811EE25C69B}"/>
              </a:ext>
            </a:extLst>
          </p:cNvPr>
          <p:cNvSpPr/>
          <p:nvPr/>
        </p:nvSpPr>
        <p:spPr>
          <a:xfrm>
            <a:off x="6096000" y="902827"/>
            <a:ext cx="5618433" cy="3693319"/>
          </a:xfrm>
          <a:prstGeom prst="rect">
            <a:avLst/>
          </a:prstGeom>
        </p:spPr>
        <p:txBody>
          <a:bodyPr wrap="square">
            <a:spAutoFit/>
          </a:bodyPr>
          <a:lstStyle/>
          <a:p>
            <a:r>
              <a:rPr lang="en-GB" b="1" dirty="0">
                <a:latin typeface="Bliss" pitchFamily="2" charset="77"/>
              </a:rPr>
              <a:t>Commercial samples imported as freight</a:t>
            </a:r>
          </a:p>
          <a:p>
            <a:endParaRPr lang="en-GB" dirty="0">
              <a:latin typeface="Bliss" pitchFamily="2" charset="77"/>
            </a:endParaRPr>
          </a:p>
          <a:p>
            <a:pPr lvl="0"/>
            <a:r>
              <a:rPr lang="en-GB" dirty="0">
                <a:solidFill>
                  <a:srgbClr val="EE8036"/>
                </a:solidFill>
                <a:latin typeface="Bliss" pitchFamily="2" charset="77"/>
              </a:rPr>
              <a:t>1.  </a:t>
            </a:r>
            <a:r>
              <a:rPr lang="en-GB" dirty="0">
                <a:latin typeface="Bliss" pitchFamily="2" charset="77"/>
              </a:rPr>
              <a:t>EU exporter needs to prepare goods to be used as samples.</a:t>
            </a:r>
          </a:p>
          <a:p>
            <a:r>
              <a:rPr lang="en-GB" dirty="0">
                <a:latin typeface="Bliss" pitchFamily="2" charset="77"/>
              </a:rPr>
              <a:t> </a:t>
            </a:r>
          </a:p>
          <a:p>
            <a:pPr lvl="0"/>
            <a:r>
              <a:rPr lang="en-GB" dirty="0">
                <a:solidFill>
                  <a:srgbClr val="EE8036"/>
                </a:solidFill>
                <a:latin typeface="Bliss" pitchFamily="2" charset="77"/>
              </a:rPr>
              <a:t>2.  </a:t>
            </a:r>
            <a:r>
              <a:rPr lang="en-GB" dirty="0">
                <a:latin typeface="Bliss" pitchFamily="2" charset="77"/>
              </a:rPr>
              <a:t>On the import declaration get your customs broker to enter the following Customs Procedure Codes (CPC) in box 37.</a:t>
            </a:r>
          </a:p>
          <a:p>
            <a:r>
              <a:rPr lang="en-GB" dirty="0">
                <a:latin typeface="Bliss" pitchFamily="2" charset="77"/>
              </a:rPr>
              <a:t> </a:t>
            </a:r>
          </a:p>
          <a:p>
            <a:r>
              <a:rPr lang="en-GB" dirty="0">
                <a:latin typeface="Bliss" pitchFamily="2" charset="77"/>
              </a:rPr>
              <a:t>CPC 40 00 C30 – for goods imported from outside the UK on which you claim relief from import duty and VAT</a:t>
            </a:r>
          </a:p>
          <a:p>
            <a:r>
              <a:rPr lang="en-GB" b="1" dirty="0">
                <a:latin typeface="Bliss" pitchFamily="2" charset="77"/>
              </a:rPr>
              <a:t>NB: There are certain goods that cannot be classed as a sample. See guidance link above.</a:t>
            </a:r>
            <a:endParaRPr lang="en-GB" dirty="0">
              <a:latin typeface="Bliss" pitchFamily="2" charset="77"/>
            </a:endParaRPr>
          </a:p>
        </p:txBody>
      </p:sp>
      <p:sp>
        <p:nvSpPr>
          <p:cNvPr id="10" name="Title 1">
            <a:extLst>
              <a:ext uri="{FF2B5EF4-FFF2-40B4-BE49-F238E27FC236}">
                <a16:creationId xmlns:a16="http://schemas.microsoft.com/office/drawing/2014/main" id="{D03FDCDD-155A-CE4F-9FBD-AE9815D00614}"/>
              </a:ext>
            </a:extLst>
          </p:cNvPr>
          <p:cNvSpPr>
            <a:spLocks noGrp="1"/>
          </p:cNvSpPr>
          <p:nvPr>
            <p:ph type="title"/>
          </p:nvPr>
        </p:nvSpPr>
        <p:spPr>
          <a:xfrm>
            <a:off x="450116" y="362173"/>
            <a:ext cx="10686535" cy="408767"/>
          </a:xfrm>
        </p:spPr>
        <p:txBody>
          <a:bodyPr>
            <a:noAutofit/>
          </a:bodyPr>
          <a:lstStyle/>
          <a:p>
            <a:r>
              <a:rPr lang="en-GB" sz="2800" dirty="0">
                <a:solidFill>
                  <a:srgbClr val="EE8036"/>
                </a:solidFill>
                <a:latin typeface="Bliss" pitchFamily="2" charset="77"/>
              </a:rPr>
              <a:t>COMMERCIAL SAMPLES</a:t>
            </a:r>
            <a:endParaRPr lang="en-US" sz="2800" dirty="0"/>
          </a:p>
        </p:txBody>
      </p:sp>
      <p:sp>
        <p:nvSpPr>
          <p:cNvPr id="2" name="Rectangle 1">
            <a:extLst>
              <a:ext uri="{FF2B5EF4-FFF2-40B4-BE49-F238E27FC236}">
                <a16:creationId xmlns:a16="http://schemas.microsoft.com/office/drawing/2014/main" id="{3C2C0D55-31ED-5949-882A-D81DAD5669DB}"/>
              </a:ext>
            </a:extLst>
          </p:cNvPr>
          <p:cNvSpPr/>
          <p:nvPr/>
        </p:nvSpPr>
        <p:spPr>
          <a:xfrm>
            <a:off x="6096000" y="4816522"/>
            <a:ext cx="5808132" cy="680251"/>
          </a:xfrm>
          <a:prstGeom prst="rect">
            <a:avLst/>
          </a:prstGeom>
        </p:spPr>
        <p:txBody>
          <a:bodyPr wrap="square">
            <a:spAutoFit/>
          </a:bodyPr>
          <a:lstStyle/>
          <a:p>
            <a:pPr>
              <a:lnSpc>
                <a:spcPct val="107000"/>
              </a:lnSpc>
              <a:spcAft>
                <a:spcPts val="800"/>
              </a:spcAft>
            </a:pPr>
            <a:r>
              <a:rPr lang="en-GB" dirty="0">
                <a:solidFill>
                  <a:srgbClr val="EE8036"/>
                </a:solidFill>
                <a:latin typeface="Bliss" pitchFamily="2" charset="77"/>
                <a:ea typeface="Calibri" panose="020F0502020204030204" pitchFamily="34" charset="0"/>
                <a:cs typeface="Times New Roman" panose="02020603050405020304" pitchFamily="18" charset="0"/>
              </a:rPr>
              <a:t>https://www.gov.uk/guidance/pay-no-import-duty-and-vat-on-importing-commercial-samples</a:t>
            </a:r>
          </a:p>
        </p:txBody>
      </p:sp>
    </p:spTree>
    <p:extLst>
      <p:ext uri="{BB962C8B-B14F-4D97-AF65-F5344CB8AC3E}">
        <p14:creationId xmlns:p14="http://schemas.microsoft.com/office/powerpoint/2010/main" val="37082861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859F0E4B-4D89-1444-A08B-7801AD350E86}"/>
              </a:ext>
            </a:extLst>
          </p:cNvPr>
          <p:cNvGrpSpPr/>
          <p:nvPr/>
        </p:nvGrpSpPr>
        <p:grpSpPr>
          <a:xfrm>
            <a:off x="1563306" y="0"/>
            <a:ext cx="9065387" cy="5801424"/>
            <a:chOff x="998531" y="0"/>
            <a:chExt cx="9065387" cy="5801424"/>
          </a:xfrm>
        </p:grpSpPr>
        <p:pic>
          <p:nvPicPr>
            <p:cNvPr id="12" name="Picture 11">
              <a:extLst>
                <a:ext uri="{FF2B5EF4-FFF2-40B4-BE49-F238E27FC236}">
                  <a16:creationId xmlns:a16="http://schemas.microsoft.com/office/drawing/2014/main" id="{8D4B3433-383A-434A-9EBD-18A5CA314335}"/>
                </a:ext>
              </a:extLst>
            </p:cNvPr>
            <p:cNvPicPr>
              <a:picLocks noChangeAspect="1"/>
            </p:cNvPicPr>
            <p:nvPr/>
          </p:nvPicPr>
          <p:blipFill>
            <a:blip r:embed="rId2"/>
            <a:stretch>
              <a:fillRect/>
            </a:stretch>
          </p:blipFill>
          <p:spPr>
            <a:xfrm>
              <a:off x="998531" y="0"/>
              <a:ext cx="4104456" cy="5801424"/>
            </a:xfrm>
            <a:prstGeom prst="rect">
              <a:avLst/>
            </a:prstGeom>
          </p:spPr>
        </p:pic>
        <p:pic>
          <p:nvPicPr>
            <p:cNvPr id="13" name="Picture 12">
              <a:extLst>
                <a:ext uri="{FF2B5EF4-FFF2-40B4-BE49-F238E27FC236}">
                  <a16:creationId xmlns:a16="http://schemas.microsoft.com/office/drawing/2014/main" id="{46B2ED46-7954-2445-BEDF-48746258702C}"/>
                </a:ext>
              </a:extLst>
            </p:cNvPr>
            <p:cNvPicPr>
              <a:picLocks noChangeAspect="1"/>
            </p:cNvPicPr>
            <p:nvPr/>
          </p:nvPicPr>
          <p:blipFill>
            <a:blip r:embed="rId3"/>
            <a:stretch>
              <a:fillRect/>
            </a:stretch>
          </p:blipFill>
          <p:spPr>
            <a:xfrm>
              <a:off x="5959462" y="0"/>
              <a:ext cx="4104456" cy="5801424"/>
            </a:xfrm>
            <a:prstGeom prst="rect">
              <a:avLst/>
            </a:prstGeom>
          </p:spPr>
        </p:pic>
      </p:grpSp>
    </p:spTree>
    <p:extLst>
      <p:ext uri="{BB962C8B-B14F-4D97-AF65-F5344CB8AC3E}">
        <p14:creationId xmlns:p14="http://schemas.microsoft.com/office/powerpoint/2010/main" val="1181887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1FAD22-5E25-084D-8C36-618C4E0F3768}"/>
              </a:ext>
            </a:extLst>
          </p:cNvPr>
          <p:cNvPicPr/>
          <p:nvPr/>
        </p:nvPicPr>
        <p:blipFill rotWithShape="1">
          <a:blip r:embed="rId2"/>
          <a:srcRect l="29460" t="15929" r="42486" b="14911"/>
          <a:stretch/>
        </p:blipFill>
        <p:spPr bwMode="auto">
          <a:xfrm rot="20920713">
            <a:off x="7361687" y="1349828"/>
            <a:ext cx="2732405" cy="3788773"/>
          </a:xfrm>
          <a:prstGeom prst="rect">
            <a:avLst/>
          </a:prstGeom>
          <a:ln>
            <a:noFill/>
          </a:ln>
          <a:extLst>
            <a:ext uri="{53640926-AAD7-44D8-BBD7-CCE9431645EC}">
              <a14:shadowObscured xmlns:a14="http://schemas.microsoft.com/office/drawing/2010/main"/>
            </a:ext>
          </a:extLst>
        </p:spPr>
      </p:pic>
      <p:sp>
        <p:nvSpPr>
          <p:cNvPr id="11" name="Title 1">
            <a:extLst>
              <a:ext uri="{FF2B5EF4-FFF2-40B4-BE49-F238E27FC236}">
                <a16:creationId xmlns:a16="http://schemas.microsoft.com/office/drawing/2014/main" id="{4904E34A-E68B-B843-A843-5A8B71645548}"/>
              </a:ext>
            </a:extLst>
          </p:cNvPr>
          <p:cNvSpPr>
            <a:spLocks noGrp="1"/>
          </p:cNvSpPr>
          <p:nvPr>
            <p:ph type="title"/>
          </p:nvPr>
        </p:nvSpPr>
        <p:spPr>
          <a:xfrm>
            <a:off x="667265" y="709720"/>
            <a:ext cx="10686535" cy="408767"/>
          </a:xfrm>
        </p:spPr>
        <p:txBody>
          <a:bodyPr>
            <a:normAutofit fontScale="90000"/>
          </a:bodyPr>
          <a:lstStyle/>
          <a:p>
            <a:r>
              <a:rPr lang="en-GB" sz="3200" dirty="0">
                <a:solidFill>
                  <a:srgbClr val="EE8036"/>
                </a:solidFill>
                <a:latin typeface="Bliss" pitchFamily="2" charset="77"/>
              </a:rPr>
              <a:t>SPECIAL BONUS</a:t>
            </a:r>
            <a:endParaRPr lang="en-US" sz="3200" dirty="0"/>
          </a:p>
        </p:txBody>
      </p:sp>
      <p:sp>
        <p:nvSpPr>
          <p:cNvPr id="12" name="Content Placeholder 2">
            <a:extLst>
              <a:ext uri="{FF2B5EF4-FFF2-40B4-BE49-F238E27FC236}">
                <a16:creationId xmlns:a16="http://schemas.microsoft.com/office/drawing/2014/main" id="{A7C1F82C-8148-584F-A1DE-E5D124E8AF1E}"/>
              </a:ext>
            </a:extLst>
          </p:cNvPr>
          <p:cNvSpPr>
            <a:spLocks noGrp="1"/>
          </p:cNvSpPr>
          <p:nvPr>
            <p:ph idx="1"/>
          </p:nvPr>
        </p:nvSpPr>
        <p:spPr>
          <a:xfrm>
            <a:off x="667265" y="2841168"/>
            <a:ext cx="5428735" cy="806091"/>
          </a:xfrm>
        </p:spPr>
        <p:txBody>
          <a:bodyPr>
            <a:normAutofit lnSpcReduction="10000"/>
          </a:bodyPr>
          <a:lstStyle/>
          <a:p>
            <a:pPr marL="0" indent="0">
              <a:buNone/>
            </a:pPr>
            <a:r>
              <a:rPr lang="en-GB" b="1" dirty="0">
                <a:solidFill>
                  <a:srgbClr val="EE8036"/>
                </a:solidFill>
              </a:rPr>
              <a:t>EMAIL:  </a:t>
            </a:r>
            <a:r>
              <a:rPr lang="en-GB" b="1" dirty="0"/>
              <a:t>brexit@espaceglobalfreight.com</a:t>
            </a:r>
            <a:r>
              <a:rPr lang="en-GB" dirty="0">
                <a:effectLst/>
              </a:rPr>
              <a:t> </a:t>
            </a:r>
            <a:endParaRPr lang="en-GB" dirty="0"/>
          </a:p>
        </p:txBody>
      </p:sp>
    </p:spTree>
    <p:extLst>
      <p:ext uri="{BB962C8B-B14F-4D97-AF65-F5344CB8AC3E}">
        <p14:creationId xmlns:p14="http://schemas.microsoft.com/office/powerpoint/2010/main" val="3975241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FEA361-E0A5-A549-95E7-B39480B2035E}"/>
              </a:ext>
            </a:extLst>
          </p:cNvPr>
          <p:cNvPicPr/>
          <p:nvPr/>
        </p:nvPicPr>
        <p:blipFill rotWithShape="1">
          <a:blip r:embed="rId2">
            <a:extLst>
              <a:ext uri="{28A0092B-C50C-407E-A947-70E740481C1C}">
                <a14:useLocalDpi xmlns:a14="http://schemas.microsoft.com/office/drawing/2010/main" val="0"/>
              </a:ext>
            </a:extLst>
          </a:blip>
          <a:srcRect l="16452" t="18022" r="16242" b="14615"/>
          <a:stretch/>
        </p:blipFill>
        <p:spPr bwMode="auto">
          <a:xfrm>
            <a:off x="1039907" y="1646093"/>
            <a:ext cx="4113984" cy="2676525"/>
          </a:xfrm>
          <a:prstGeom prst="rect">
            <a:avLst/>
          </a:prstGeom>
          <a:ln>
            <a:noFill/>
          </a:ln>
          <a:extLst>
            <a:ext uri="{53640926-AAD7-44D8-BBD7-CCE9431645EC}">
              <a14:shadowObscured xmlns:a14="http://schemas.microsoft.com/office/drawing/2010/main"/>
            </a:ext>
          </a:extLst>
        </p:spPr>
      </p:pic>
      <p:sp>
        <p:nvSpPr>
          <p:cNvPr id="2" name="Rectangle 1">
            <a:extLst>
              <a:ext uri="{FF2B5EF4-FFF2-40B4-BE49-F238E27FC236}">
                <a16:creationId xmlns:a16="http://schemas.microsoft.com/office/drawing/2014/main" id="{998B9BB1-FFF4-9447-B995-C234472DCCC7}"/>
              </a:ext>
            </a:extLst>
          </p:cNvPr>
          <p:cNvSpPr/>
          <p:nvPr/>
        </p:nvSpPr>
        <p:spPr>
          <a:xfrm>
            <a:off x="5701553" y="1646093"/>
            <a:ext cx="6096000" cy="3398944"/>
          </a:xfrm>
          <a:prstGeom prst="rect">
            <a:avLst/>
          </a:prstGeom>
        </p:spPr>
        <p:txBody>
          <a:bodyPr>
            <a:spAutoFit/>
          </a:bodyPr>
          <a:lstStyle/>
          <a:p>
            <a:pPr>
              <a:lnSpc>
                <a:spcPct val="107000"/>
              </a:lnSpc>
              <a:spcAft>
                <a:spcPts val="800"/>
              </a:spcAft>
            </a:pPr>
            <a:r>
              <a:rPr lang="en-GB" sz="2000" b="1" dirty="0">
                <a:latin typeface="Bliss" pitchFamily="2" charset="77"/>
                <a:ea typeface="Calibri" panose="020F0502020204030204" pitchFamily="34" charset="0"/>
                <a:cs typeface="Times New Roman" panose="02020603050405020304" pitchFamily="18" charset="0"/>
              </a:rPr>
              <a:t>Lack of data stops collections being organised.</a:t>
            </a:r>
            <a:endParaRPr lang="en-GB" sz="2000" dirty="0">
              <a:latin typeface="Bliss" pitchFamily="2" charset="77"/>
              <a:ea typeface="Calibri" panose="020F0502020204030204" pitchFamily="34" charset="0"/>
              <a:cs typeface="Times New Roman" panose="02020603050405020304" pitchFamily="18" charset="0"/>
            </a:endParaRPr>
          </a:p>
          <a:p>
            <a:pPr>
              <a:lnSpc>
                <a:spcPct val="107000"/>
              </a:lnSpc>
              <a:spcAft>
                <a:spcPts val="800"/>
              </a:spcAft>
            </a:pPr>
            <a:r>
              <a:rPr lang="en-GB" sz="2000" b="1" dirty="0">
                <a:latin typeface="Bliss" pitchFamily="2" charset="77"/>
                <a:ea typeface="Calibri" panose="020F0502020204030204" pitchFamily="34" charset="0"/>
                <a:cs typeface="Times New Roman" panose="02020603050405020304" pitchFamily="18" charset="0"/>
              </a:rPr>
              <a:t>Lack of data stops trailers being loaded.</a:t>
            </a:r>
            <a:endParaRPr lang="en-GB" sz="2000" dirty="0">
              <a:latin typeface="Bliss" pitchFamily="2" charset="77"/>
              <a:ea typeface="Calibri" panose="020F0502020204030204" pitchFamily="34" charset="0"/>
              <a:cs typeface="Times New Roman" panose="02020603050405020304" pitchFamily="18" charset="0"/>
            </a:endParaRPr>
          </a:p>
          <a:p>
            <a:pPr>
              <a:lnSpc>
                <a:spcPct val="107000"/>
              </a:lnSpc>
              <a:spcAft>
                <a:spcPts val="800"/>
              </a:spcAft>
            </a:pPr>
            <a:r>
              <a:rPr lang="en-GB" sz="2000" b="1" dirty="0">
                <a:latin typeface="Bliss" pitchFamily="2" charset="77"/>
                <a:ea typeface="Calibri" panose="020F0502020204030204" pitchFamily="34" charset="0"/>
                <a:cs typeface="Times New Roman" panose="02020603050405020304" pitchFamily="18" charset="0"/>
              </a:rPr>
              <a:t>Lack of data stops drivers departing.</a:t>
            </a:r>
            <a:endParaRPr lang="en-GB" sz="2000" dirty="0">
              <a:latin typeface="Bliss" pitchFamily="2" charset="77"/>
              <a:ea typeface="Calibri" panose="020F0502020204030204" pitchFamily="34" charset="0"/>
              <a:cs typeface="Times New Roman" panose="02020603050405020304" pitchFamily="18" charset="0"/>
            </a:endParaRPr>
          </a:p>
          <a:p>
            <a:pPr>
              <a:lnSpc>
                <a:spcPct val="107000"/>
              </a:lnSpc>
              <a:spcAft>
                <a:spcPts val="800"/>
              </a:spcAft>
            </a:pPr>
            <a:r>
              <a:rPr lang="en-GB" sz="2000" b="1" dirty="0">
                <a:latin typeface="Bliss" pitchFamily="2" charset="77"/>
                <a:ea typeface="Calibri" panose="020F0502020204030204" pitchFamily="34" charset="0"/>
                <a:cs typeface="Times New Roman" panose="02020603050405020304" pitchFamily="18" charset="0"/>
              </a:rPr>
              <a:t>Lack of data stops drivers at customs offices.</a:t>
            </a:r>
            <a:endParaRPr lang="en-GB" sz="2000" dirty="0">
              <a:latin typeface="Bliss" pitchFamily="2" charset="77"/>
              <a:ea typeface="Calibri" panose="020F0502020204030204" pitchFamily="34" charset="0"/>
              <a:cs typeface="Times New Roman" panose="02020603050405020304" pitchFamily="18" charset="0"/>
            </a:endParaRPr>
          </a:p>
          <a:p>
            <a:pPr>
              <a:lnSpc>
                <a:spcPct val="107000"/>
              </a:lnSpc>
              <a:spcAft>
                <a:spcPts val="800"/>
              </a:spcAft>
            </a:pPr>
            <a:r>
              <a:rPr lang="en-GB" sz="2000" b="1" dirty="0">
                <a:latin typeface="Bliss" pitchFamily="2" charset="77"/>
                <a:ea typeface="Calibri" panose="020F0502020204030204" pitchFamily="34" charset="0"/>
                <a:cs typeface="Times New Roman" panose="02020603050405020304" pitchFamily="18" charset="0"/>
              </a:rPr>
              <a:t>Lack of data stops drivers getting on ferries.</a:t>
            </a:r>
            <a:endParaRPr lang="en-GB" sz="2000" dirty="0">
              <a:latin typeface="Bliss" pitchFamily="2" charset="77"/>
              <a:ea typeface="Calibri" panose="020F0502020204030204" pitchFamily="34" charset="0"/>
              <a:cs typeface="Times New Roman" panose="02020603050405020304" pitchFamily="18" charset="0"/>
            </a:endParaRPr>
          </a:p>
          <a:p>
            <a:pPr>
              <a:lnSpc>
                <a:spcPct val="107000"/>
              </a:lnSpc>
              <a:spcAft>
                <a:spcPts val="800"/>
              </a:spcAft>
            </a:pPr>
            <a:r>
              <a:rPr lang="en-GB" sz="2000" b="1" dirty="0">
                <a:latin typeface="Bliss" pitchFamily="2" charset="77"/>
                <a:ea typeface="Calibri" panose="020F0502020204030204" pitchFamily="34" charset="0"/>
                <a:cs typeface="Times New Roman" panose="02020603050405020304" pitchFamily="18" charset="0"/>
              </a:rPr>
              <a:t>Lack of data stops deliveries being made.</a:t>
            </a:r>
            <a:endParaRPr lang="en-GB" sz="2000" dirty="0">
              <a:latin typeface="Bliss" pitchFamily="2" charset="77"/>
              <a:ea typeface="Calibri" panose="020F0502020204030204" pitchFamily="34" charset="0"/>
              <a:cs typeface="Times New Roman" panose="02020603050405020304" pitchFamily="18" charset="0"/>
            </a:endParaRPr>
          </a:p>
          <a:p>
            <a:pPr>
              <a:lnSpc>
                <a:spcPct val="107000"/>
              </a:lnSpc>
              <a:spcAft>
                <a:spcPts val="800"/>
              </a:spcAft>
            </a:pPr>
            <a:r>
              <a:rPr lang="en-GB" sz="2000" b="1" dirty="0">
                <a:latin typeface="Bliss" pitchFamily="2" charset="77"/>
                <a:ea typeface="Calibri" panose="020F0502020204030204" pitchFamily="34" charset="0"/>
                <a:cs typeface="Times New Roman" panose="02020603050405020304" pitchFamily="18" charset="0"/>
              </a:rPr>
              <a:t>Lack of data STOPS EVERYTHING.</a:t>
            </a:r>
            <a:endParaRPr lang="en-GB" sz="2000" dirty="0">
              <a:latin typeface="Bliss" pitchFamily="2" charset="77"/>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554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A22080A-92A5-474D-B1AA-FC0D3F2FBBC2}"/>
              </a:ext>
            </a:extLst>
          </p:cNvPr>
          <p:cNvSpPr>
            <a:spLocks noGrp="1"/>
          </p:cNvSpPr>
          <p:nvPr>
            <p:ph type="title"/>
          </p:nvPr>
        </p:nvSpPr>
        <p:spPr>
          <a:xfrm>
            <a:off x="597151" y="520535"/>
            <a:ext cx="10515600" cy="315912"/>
          </a:xfrm>
        </p:spPr>
        <p:txBody>
          <a:bodyPr>
            <a:noAutofit/>
          </a:bodyPr>
          <a:lstStyle/>
          <a:p>
            <a:r>
              <a:rPr lang="en-GB" sz="2800" dirty="0">
                <a:solidFill>
                  <a:srgbClr val="EE8036"/>
                </a:solidFill>
                <a:latin typeface="Bliss" pitchFamily="2" charset="77"/>
              </a:rPr>
              <a:t>TOPICS TO COVER</a:t>
            </a:r>
            <a:endParaRPr lang="en-US" sz="2800" dirty="0">
              <a:solidFill>
                <a:srgbClr val="EE8036"/>
              </a:solidFill>
              <a:latin typeface="Bliss" pitchFamily="2" charset="77"/>
            </a:endParaRPr>
          </a:p>
        </p:txBody>
      </p:sp>
      <p:sp>
        <p:nvSpPr>
          <p:cNvPr id="8" name="Content Placeholder 7">
            <a:extLst>
              <a:ext uri="{FF2B5EF4-FFF2-40B4-BE49-F238E27FC236}">
                <a16:creationId xmlns:a16="http://schemas.microsoft.com/office/drawing/2014/main" id="{4E9871A0-46EA-B84C-BD62-DCBCD0AA62F7}"/>
              </a:ext>
            </a:extLst>
          </p:cNvPr>
          <p:cNvSpPr>
            <a:spLocks noGrp="1"/>
          </p:cNvSpPr>
          <p:nvPr>
            <p:ph idx="1"/>
          </p:nvPr>
        </p:nvSpPr>
        <p:spPr>
          <a:xfrm>
            <a:off x="829733" y="1364296"/>
            <a:ext cx="5266267" cy="4351338"/>
          </a:xfrm>
        </p:spPr>
        <p:txBody>
          <a:bodyPr>
            <a:normAutofit/>
          </a:bodyPr>
          <a:lstStyle/>
          <a:p>
            <a:pPr marL="457200" lvl="0" indent="-457200">
              <a:buClr>
                <a:srgbClr val="EE8036"/>
              </a:buClr>
              <a:buFont typeface="+mj-lt"/>
              <a:buAutoNum type="arabicPeriod"/>
            </a:pPr>
            <a:r>
              <a:rPr lang="en-GB" sz="2000" b="1" dirty="0">
                <a:latin typeface="Bliss" pitchFamily="2" charset="77"/>
              </a:rPr>
              <a:t>Are your EU suppliers ready? </a:t>
            </a:r>
          </a:p>
          <a:p>
            <a:pPr marL="457200" lvl="0" indent="-457200">
              <a:buClr>
                <a:srgbClr val="EE8036"/>
              </a:buClr>
              <a:buFont typeface="+mj-lt"/>
              <a:buAutoNum type="arabicPeriod"/>
            </a:pPr>
            <a:endParaRPr lang="en-GB" sz="2000" b="1" dirty="0">
              <a:latin typeface="Bliss" pitchFamily="2" charset="77"/>
            </a:endParaRPr>
          </a:p>
          <a:p>
            <a:pPr marL="457200" lvl="0" indent="-457200">
              <a:buClr>
                <a:srgbClr val="EE8036"/>
              </a:buClr>
              <a:buFont typeface="+mj-lt"/>
              <a:buAutoNum type="arabicPeriod"/>
            </a:pPr>
            <a:r>
              <a:rPr lang="en-GB" sz="2000" b="1" dirty="0">
                <a:latin typeface="Bliss" pitchFamily="2" charset="77"/>
              </a:rPr>
              <a:t>3 different ways to make import    </a:t>
            </a:r>
          </a:p>
          <a:p>
            <a:pPr marL="0" lvl="0" indent="0">
              <a:buNone/>
            </a:pPr>
            <a:r>
              <a:rPr lang="en-GB" sz="2000" b="1" dirty="0">
                <a:latin typeface="Bliss" pitchFamily="2" charset="77"/>
              </a:rPr>
              <a:t>       declarations from 1.1.2021 </a:t>
            </a:r>
          </a:p>
          <a:p>
            <a:pPr>
              <a:buClr>
                <a:srgbClr val="EE8036"/>
              </a:buClr>
              <a:buNone/>
            </a:pPr>
            <a:r>
              <a:rPr lang="en-GB" sz="2000" dirty="0">
                <a:latin typeface="Bliss" pitchFamily="2" charset="77"/>
              </a:rPr>
              <a:t>        - </a:t>
            </a:r>
            <a:r>
              <a:rPr lang="en-GB" sz="1600" dirty="0">
                <a:latin typeface="Bliss" pitchFamily="2" charset="77"/>
              </a:rPr>
              <a:t>Full declaration </a:t>
            </a:r>
          </a:p>
          <a:p>
            <a:pPr>
              <a:buClr>
                <a:srgbClr val="EE8036"/>
              </a:buClr>
              <a:buNone/>
            </a:pPr>
            <a:r>
              <a:rPr lang="en-GB" sz="1600" dirty="0">
                <a:latin typeface="Bliss" pitchFamily="2" charset="77"/>
              </a:rPr>
              <a:t>          - SFD followed by Supplementary declaration  </a:t>
            </a:r>
          </a:p>
          <a:p>
            <a:pPr>
              <a:buClr>
                <a:srgbClr val="EE8036"/>
              </a:buClr>
              <a:buNone/>
            </a:pPr>
            <a:r>
              <a:rPr lang="en-GB" sz="1600" dirty="0">
                <a:latin typeface="Bliss" pitchFamily="2" charset="77"/>
              </a:rPr>
              <a:t>          - EIDR / CFSP</a:t>
            </a:r>
          </a:p>
          <a:p>
            <a:pPr>
              <a:buClr>
                <a:srgbClr val="EE8036"/>
              </a:buClr>
              <a:buNone/>
            </a:pPr>
            <a:endParaRPr lang="en-GB" sz="2000" b="1" dirty="0">
              <a:solidFill>
                <a:srgbClr val="EE8036"/>
              </a:solidFill>
              <a:latin typeface="Bliss" pitchFamily="2" charset="77"/>
            </a:endParaRPr>
          </a:p>
          <a:p>
            <a:pPr marL="457200" lvl="0" indent="-457200">
              <a:buClr>
                <a:srgbClr val="EE8036"/>
              </a:buClr>
              <a:buFont typeface="+mj-lt"/>
              <a:buAutoNum type="arabicPeriod" startAt="3"/>
            </a:pPr>
            <a:r>
              <a:rPr lang="en-GB" sz="2000" b="1" dirty="0">
                <a:latin typeface="Bliss" pitchFamily="2" charset="77"/>
              </a:rPr>
              <a:t>Importing goods under DDP</a:t>
            </a:r>
          </a:p>
          <a:p>
            <a:pPr marL="457200" lvl="0" indent="-457200">
              <a:buClr>
                <a:srgbClr val="EE8036"/>
              </a:buClr>
              <a:buFont typeface="+mj-lt"/>
              <a:buAutoNum type="arabicPeriod" startAt="3"/>
            </a:pPr>
            <a:endParaRPr lang="en-GB" sz="2000" b="1" dirty="0">
              <a:latin typeface="Bliss" pitchFamily="2" charset="77"/>
            </a:endParaRPr>
          </a:p>
          <a:p>
            <a:pPr marL="457200" lvl="0" indent="-457200">
              <a:buClr>
                <a:srgbClr val="EE8036"/>
              </a:buClr>
              <a:buFont typeface="+mj-lt"/>
              <a:buAutoNum type="arabicPeriod" startAt="3"/>
            </a:pPr>
            <a:r>
              <a:rPr lang="en-GB" sz="2000" b="1" dirty="0">
                <a:latin typeface="Bliss" pitchFamily="2" charset="77"/>
              </a:rPr>
              <a:t>UK Global tariff </a:t>
            </a:r>
          </a:p>
          <a:p>
            <a:pPr marL="342900" lvl="0" indent="-342900">
              <a:buAutoNum type="arabicPeriod" startAt="3"/>
            </a:pPr>
            <a:endParaRPr lang="en-GB" sz="2400" b="1" dirty="0">
              <a:latin typeface="Bliss" pitchFamily="2" charset="77"/>
            </a:endParaRPr>
          </a:p>
          <a:p>
            <a:pPr marL="0" lvl="0" indent="0">
              <a:buNone/>
            </a:pPr>
            <a:endParaRPr lang="en-GB" sz="2400" b="1" dirty="0">
              <a:latin typeface="Bliss" pitchFamily="2" charset="77"/>
            </a:endParaRPr>
          </a:p>
          <a:p>
            <a:pPr marL="0" indent="0">
              <a:buNone/>
            </a:pPr>
            <a:endParaRPr lang="en-US" sz="3200" dirty="0"/>
          </a:p>
        </p:txBody>
      </p:sp>
      <p:sp>
        <p:nvSpPr>
          <p:cNvPr id="9" name="Content Placeholder 7">
            <a:extLst>
              <a:ext uri="{FF2B5EF4-FFF2-40B4-BE49-F238E27FC236}">
                <a16:creationId xmlns:a16="http://schemas.microsoft.com/office/drawing/2014/main" id="{8D1D17CC-CAE6-934E-997E-12C5212E1FF4}"/>
              </a:ext>
            </a:extLst>
          </p:cNvPr>
          <p:cNvSpPr txBox="1">
            <a:spLocks/>
          </p:cNvSpPr>
          <p:nvPr/>
        </p:nvSpPr>
        <p:spPr>
          <a:xfrm>
            <a:off x="5926667" y="1364296"/>
            <a:ext cx="543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Clr>
                <a:srgbClr val="EE8036"/>
              </a:buClr>
              <a:buFont typeface="+mj-lt"/>
              <a:buAutoNum type="arabicPeriod" startAt="5"/>
            </a:pPr>
            <a:r>
              <a:rPr lang="en-GB" sz="1900" b="1" dirty="0">
                <a:latin typeface="Bliss" pitchFamily="2" charset="77"/>
              </a:rPr>
              <a:t>Duty Deferment accounts</a:t>
            </a:r>
          </a:p>
          <a:p>
            <a:pPr marL="457200" lvl="0" indent="-457200">
              <a:buClr>
                <a:srgbClr val="EE8036"/>
              </a:buClr>
              <a:buFont typeface="+mj-lt"/>
              <a:buAutoNum type="arabicPeriod" startAt="5"/>
            </a:pPr>
            <a:endParaRPr lang="en-GB" sz="1900" b="1" dirty="0">
              <a:solidFill>
                <a:srgbClr val="EE8036"/>
              </a:solidFill>
              <a:latin typeface="Bliss" pitchFamily="2" charset="77"/>
            </a:endParaRPr>
          </a:p>
          <a:p>
            <a:pPr marL="457200" lvl="0" indent="-457200">
              <a:buClr>
                <a:srgbClr val="EE8036"/>
              </a:buClr>
              <a:buFont typeface="+mj-lt"/>
              <a:buAutoNum type="arabicPeriod" startAt="5"/>
            </a:pPr>
            <a:r>
              <a:rPr lang="en-GB" sz="1900" b="1" dirty="0">
                <a:latin typeface="Bliss" pitchFamily="2" charset="77"/>
              </a:rPr>
              <a:t>Postponed VAT Accounting </a:t>
            </a:r>
          </a:p>
          <a:p>
            <a:pPr marL="457200" lvl="0" indent="-457200">
              <a:buClr>
                <a:srgbClr val="EE8036"/>
              </a:buClr>
              <a:buFont typeface="+mj-lt"/>
              <a:buAutoNum type="arabicPeriod" startAt="5"/>
            </a:pPr>
            <a:endParaRPr lang="en-GB" sz="1900" b="1" dirty="0">
              <a:latin typeface="Bliss" pitchFamily="2" charset="77"/>
            </a:endParaRPr>
          </a:p>
          <a:p>
            <a:pPr marL="457200" lvl="0" indent="-457200">
              <a:buClr>
                <a:srgbClr val="EE8036"/>
              </a:buClr>
              <a:buFont typeface="+mj-lt"/>
              <a:buAutoNum type="arabicPeriod" startAt="5"/>
            </a:pPr>
            <a:r>
              <a:rPr lang="en-GB" sz="1900" b="1" dirty="0">
                <a:latin typeface="Bliss" pitchFamily="2" charset="77"/>
              </a:rPr>
              <a:t>Alternative means of transport to import goods into UK for EU</a:t>
            </a:r>
          </a:p>
          <a:p>
            <a:pPr marL="457200" lvl="0" indent="-457200">
              <a:buClr>
                <a:srgbClr val="EE8036"/>
              </a:buClr>
              <a:buFont typeface="+mj-lt"/>
              <a:buAutoNum type="arabicPeriod" startAt="5"/>
            </a:pPr>
            <a:endParaRPr lang="en-GB" sz="1900" b="1" dirty="0">
              <a:latin typeface="Bliss" pitchFamily="2" charset="77"/>
            </a:endParaRPr>
          </a:p>
          <a:p>
            <a:pPr marL="457200" lvl="0" indent="-457200">
              <a:buClr>
                <a:srgbClr val="EE8036"/>
              </a:buClr>
              <a:buFont typeface="+mj-lt"/>
              <a:buAutoNum type="arabicPeriod" startAt="5"/>
            </a:pPr>
            <a:r>
              <a:rPr lang="en-GB" sz="1900" b="1" dirty="0">
                <a:latin typeface="Bliss" pitchFamily="2" charset="77"/>
              </a:rPr>
              <a:t>Direct Representative Authorisation form </a:t>
            </a:r>
          </a:p>
          <a:p>
            <a:pPr marL="457200" lvl="0" indent="-457200">
              <a:buClr>
                <a:srgbClr val="EE8036"/>
              </a:buClr>
              <a:buFont typeface="+mj-lt"/>
              <a:buAutoNum type="arabicPeriod" startAt="5"/>
            </a:pPr>
            <a:endParaRPr lang="en-GB" sz="1900" b="1" dirty="0">
              <a:latin typeface="Bliss" pitchFamily="2" charset="77"/>
            </a:endParaRPr>
          </a:p>
          <a:p>
            <a:pPr marL="457200" lvl="0" indent="-457200">
              <a:buClr>
                <a:srgbClr val="EE8036"/>
              </a:buClr>
              <a:buFont typeface="+mj-lt"/>
              <a:buAutoNum type="arabicPeriod" startAt="5"/>
            </a:pPr>
            <a:r>
              <a:rPr lang="en-GB" sz="1900" b="1" dirty="0">
                <a:latin typeface="Bliss" pitchFamily="2" charset="77"/>
              </a:rPr>
              <a:t>Return packaging to EU</a:t>
            </a:r>
          </a:p>
          <a:p>
            <a:pPr marL="457200" lvl="0" indent="-457200">
              <a:buClr>
                <a:srgbClr val="EE8036"/>
              </a:buClr>
              <a:buFont typeface="+mj-lt"/>
              <a:buAutoNum type="arabicPeriod" startAt="5"/>
            </a:pPr>
            <a:endParaRPr lang="en-GB" sz="1900" b="1" dirty="0">
              <a:solidFill>
                <a:srgbClr val="EE8036"/>
              </a:solidFill>
              <a:latin typeface="Bliss" pitchFamily="2" charset="77"/>
            </a:endParaRPr>
          </a:p>
          <a:p>
            <a:pPr marL="457200" lvl="0" indent="-457200">
              <a:buClr>
                <a:srgbClr val="EE8036"/>
              </a:buClr>
              <a:buFont typeface="+mj-lt"/>
              <a:buAutoNum type="arabicPeriod" startAt="5"/>
            </a:pPr>
            <a:r>
              <a:rPr lang="en-GB" sz="1900" b="1" dirty="0">
                <a:latin typeface="Bliss" pitchFamily="2" charset="77"/>
              </a:rPr>
              <a:t>Commercial sample </a:t>
            </a:r>
          </a:p>
          <a:p>
            <a:pPr marL="0" lvl="0" indent="0">
              <a:buNone/>
            </a:pPr>
            <a:endParaRPr lang="en-GB" sz="2400" b="1" dirty="0"/>
          </a:p>
          <a:p>
            <a:pPr marL="0" lvl="0" indent="0">
              <a:buNone/>
            </a:pPr>
            <a:endParaRPr lang="en-GB" sz="2400" b="1" dirty="0"/>
          </a:p>
          <a:p>
            <a:pPr marL="0" indent="0">
              <a:buFont typeface="Arial" panose="020B0604020202020204" pitchFamily="34" charset="0"/>
              <a:buNone/>
            </a:pPr>
            <a:endParaRPr lang="en-US" sz="4400" dirty="0"/>
          </a:p>
        </p:txBody>
      </p:sp>
    </p:spTree>
    <p:extLst>
      <p:ext uri="{BB962C8B-B14F-4D97-AF65-F5344CB8AC3E}">
        <p14:creationId xmlns:p14="http://schemas.microsoft.com/office/powerpoint/2010/main" val="24260174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space Customs Consortium">
            <a:extLst>
              <a:ext uri="{FF2B5EF4-FFF2-40B4-BE49-F238E27FC236}">
                <a16:creationId xmlns:a16="http://schemas.microsoft.com/office/drawing/2014/main" id="{852C04E7-0E24-1D42-87AB-1B9A243472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17899" y="606879"/>
            <a:ext cx="5156200" cy="1652905"/>
          </a:xfrm>
          <a:prstGeom prst="rect">
            <a:avLst/>
          </a:prstGeom>
          <a:noFill/>
          <a:ln>
            <a:noFill/>
          </a:ln>
        </p:spPr>
      </p:pic>
      <p:sp>
        <p:nvSpPr>
          <p:cNvPr id="10" name="Rectangle 9">
            <a:extLst>
              <a:ext uri="{FF2B5EF4-FFF2-40B4-BE49-F238E27FC236}">
                <a16:creationId xmlns:a16="http://schemas.microsoft.com/office/drawing/2014/main" id="{F5E0B5AC-E93B-0742-A92D-4015AC818BFF}"/>
              </a:ext>
            </a:extLst>
          </p:cNvPr>
          <p:cNvSpPr/>
          <p:nvPr/>
        </p:nvSpPr>
        <p:spPr>
          <a:xfrm>
            <a:off x="2452253" y="2496059"/>
            <a:ext cx="7287491" cy="3474349"/>
          </a:xfrm>
          <a:prstGeom prst="rect">
            <a:avLst/>
          </a:prstGeom>
        </p:spPr>
        <p:txBody>
          <a:bodyPr wrap="square">
            <a:spAutoFit/>
          </a:bodyPr>
          <a:lstStyle/>
          <a:p>
            <a:pPr algn="ctr">
              <a:lnSpc>
                <a:spcPct val="107000"/>
              </a:lnSpc>
              <a:spcAft>
                <a:spcPts val="800"/>
              </a:spcAft>
            </a:pPr>
            <a:r>
              <a:rPr lang="en-GB" sz="2400" b="1" dirty="0">
                <a:latin typeface="Bliss" pitchFamily="2" charset="77"/>
                <a:ea typeface="Calibri" panose="020F0502020204030204" pitchFamily="34" charset="0"/>
                <a:cs typeface="Times New Roman" panose="02020603050405020304" pitchFamily="18" charset="0"/>
              </a:rPr>
              <a:t>Brexit customs solutions for £1 a day</a:t>
            </a:r>
            <a:endParaRPr lang="en-GB" sz="1200" dirty="0">
              <a:latin typeface="Bliss" pitchFamily="2" charset="77"/>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latin typeface="Bliss" pitchFamily="2" charset="77"/>
                <a:ea typeface="Calibri" panose="020F0502020204030204" pitchFamily="34" charset="0"/>
                <a:cs typeface="Times New Roman" panose="02020603050405020304" pitchFamily="18" charset="0"/>
              </a:rPr>
              <a:t>     </a:t>
            </a:r>
            <a:r>
              <a:rPr lang="en-GB" sz="2000" b="1" dirty="0">
                <a:solidFill>
                  <a:srgbClr val="EE8036"/>
                </a:solidFill>
                <a:latin typeface="Bliss" pitchFamily="2" charset="77"/>
                <a:ea typeface="Calibri" panose="020F0502020204030204" pitchFamily="34" charset="0"/>
                <a:cs typeface="Times New Roman" panose="02020603050405020304" pitchFamily="18" charset="0"/>
              </a:rPr>
              <a:t>https://www.customsclearanceeurope.com/benefits/</a:t>
            </a:r>
          </a:p>
          <a:p>
            <a:pPr>
              <a:lnSpc>
                <a:spcPct val="107000"/>
              </a:lnSpc>
              <a:spcAft>
                <a:spcPts val="800"/>
              </a:spcAft>
            </a:pPr>
            <a:r>
              <a:rPr lang="en-GB" sz="1200" b="1" dirty="0">
                <a:latin typeface="Bliss" pitchFamily="2" charset="77"/>
                <a:ea typeface="Calibri" panose="020F0502020204030204" pitchFamily="34" charset="0"/>
                <a:cs typeface="Times New Roman" panose="02020603050405020304" pitchFamily="18" charset="0"/>
              </a:rPr>
              <a:t> </a:t>
            </a:r>
            <a:endParaRPr lang="en-GB" sz="1200" dirty="0">
              <a:latin typeface="Bliss" pitchFamily="2" charset="77"/>
              <a:ea typeface="Calibri" panose="020F0502020204030204" pitchFamily="34" charset="0"/>
              <a:cs typeface="Times New Roman" panose="02020603050405020304" pitchFamily="18" charset="0"/>
            </a:endParaRPr>
          </a:p>
          <a:p>
            <a:pPr algn="ctr">
              <a:lnSpc>
                <a:spcPct val="107000"/>
              </a:lnSpc>
              <a:spcAft>
                <a:spcPts val="800"/>
              </a:spcAft>
            </a:pPr>
            <a:r>
              <a:rPr lang="en-GB" sz="1200" b="1" dirty="0">
                <a:latin typeface="Bliss" pitchFamily="2" charset="77"/>
                <a:ea typeface="Calibri" panose="020F0502020204030204" pitchFamily="34" charset="0"/>
                <a:cs typeface="Times New Roman" panose="02020603050405020304" pitchFamily="18" charset="0"/>
              </a:rPr>
              <a:t> </a:t>
            </a:r>
            <a:r>
              <a:rPr lang="en-GB" b="1" dirty="0">
                <a:latin typeface="Bliss" pitchFamily="2" charset="77"/>
                <a:ea typeface="Calibri" panose="020F0502020204030204" pitchFamily="34" charset="0"/>
                <a:cs typeface="Times New Roman" panose="02020603050405020304" pitchFamily="18" charset="0"/>
              </a:rPr>
              <a:t>Next Zoom meeting will be on Wednesday 9</a:t>
            </a:r>
            <a:r>
              <a:rPr lang="en-GB" b="1" baseline="30000" dirty="0">
                <a:latin typeface="Bliss" pitchFamily="2" charset="77"/>
                <a:ea typeface="Calibri" panose="020F0502020204030204" pitchFamily="34" charset="0"/>
                <a:cs typeface="Times New Roman" panose="02020603050405020304" pitchFamily="18" charset="0"/>
              </a:rPr>
              <a:t>th</a:t>
            </a:r>
            <a:r>
              <a:rPr lang="en-GB" b="1" dirty="0">
                <a:latin typeface="Bliss" pitchFamily="2" charset="77"/>
                <a:ea typeface="Calibri" panose="020F0502020204030204" pitchFamily="34" charset="0"/>
                <a:cs typeface="Times New Roman" panose="02020603050405020304" pitchFamily="18" charset="0"/>
              </a:rPr>
              <a:t> December 10am</a:t>
            </a:r>
            <a:endParaRPr lang="en-GB" sz="1200" dirty="0">
              <a:latin typeface="Bliss" pitchFamily="2" charset="77"/>
              <a:ea typeface="Calibri" panose="020F0502020204030204" pitchFamily="34" charset="0"/>
              <a:cs typeface="Times New Roman" panose="02020603050405020304" pitchFamily="18" charset="0"/>
            </a:endParaRPr>
          </a:p>
          <a:p>
            <a:pPr algn="ctr">
              <a:lnSpc>
                <a:spcPct val="107000"/>
              </a:lnSpc>
              <a:spcAft>
                <a:spcPts val="800"/>
              </a:spcAft>
            </a:pPr>
            <a:r>
              <a:rPr lang="en-GB" dirty="0">
                <a:latin typeface="Bliss" pitchFamily="2" charset="77"/>
                <a:ea typeface="Calibri" panose="020F0502020204030204" pitchFamily="34" charset="0"/>
                <a:cs typeface="Times New Roman" panose="02020603050405020304" pitchFamily="18" charset="0"/>
              </a:rPr>
              <a:t>Short 10-15 minute presentation</a:t>
            </a:r>
            <a:endParaRPr lang="en-GB" sz="1200" dirty="0">
              <a:latin typeface="Bliss" pitchFamily="2" charset="77"/>
              <a:ea typeface="Calibri" panose="020F0502020204030204" pitchFamily="34" charset="0"/>
              <a:cs typeface="Times New Roman" panose="02020603050405020304" pitchFamily="18" charset="0"/>
            </a:endParaRPr>
          </a:p>
          <a:p>
            <a:pPr marL="342900" lvl="0" indent="-342900" algn="ctr">
              <a:buFont typeface="Calibri" panose="020F0502020204030204" pitchFamily="34" charset="0"/>
              <a:buChar char="-"/>
            </a:pPr>
            <a:r>
              <a:rPr lang="en-GB" dirty="0">
                <a:latin typeface="Bliss" pitchFamily="2" charset="77"/>
                <a:ea typeface="Calibri" panose="020F0502020204030204" pitchFamily="34" charset="0"/>
              </a:rPr>
              <a:t>Recent developments / HMRC updates </a:t>
            </a:r>
            <a:endParaRPr lang="en-GB" sz="1200" dirty="0">
              <a:latin typeface="Bliss" pitchFamily="2" charset="77"/>
              <a:ea typeface="Calibri" panose="020F0502020204030204" pitchFamily="34" charset="0"/>
            </a:endParaRPr>
          </a:p>
          <a:p>
            <a:pPr marL="342900" lvl="0" indent="-342900" algn="ctr">
              <a:buFont typeface="Calibri" panose="020F0502020204030204" pitchFamily="34" charset="0"/>
              <a:buChar char="-"/>
            </a:pPr>
            <a:r>
              <a:rPr lang="en-GB" dirty="0">
                <a:latin typeface="Bliss" pitchFamily="2" charset="77"/>
                <a:ea typeface="Calibri" panose="020F0502020204030204" pitchFamily="34" charset="0"/>
              </a:rPr>
              <a:t>Key point for exporters and importers</a:t>
            </a:r>
            <a:endParaRPr lang="en-GB" sz="1200" dirty="0">
              <a:latin typeface="Bliss" pitchFamily="2" charset="77"/>
              <a:ea typeface="Calibri" panose="020F0502020204030204" pitchFamily="34" charset="0"/>
            </a:endParaRPr>
          </a:p>
          <a:p>
            <a:pPr marL="342900" lvl="0" indent="-342900" algn="ctr">
              <a:buFont typeface="Calibri" panose="020F0502020204030204" pitchFamily="34" charset="0"/>
              <a:buChar char="-"/>
            </a:pPr>
            <a:r>
              <a:rPr lang="en-GB" dirty="0">
                <a:latin typeface="Bliss" pitchFamily="2" charset="77"/>
                <a:ea typeface="Calibri" panose="020F0502020204030204" pitchFamily="34" charset="0"/>
              </a:rPr>
              <a:t>Key information not previously covered</a:t>
            </a:r>
          </a:p>
          <a:p>
            <a:pPr marL="342900" indent="-342900" algn="ctr">
              <a:buFont typeface="Calibri" panose="020F0502020204030204" pitchFamily="34" charset="0"/>
              <a:buChar char="-"/>
            </a:pPr>
            <a:r>
              <a:rPr lang="en-GB" dirty="0"/>
              <a:t>Then a Q&amp;A. </a:t>
            </a:r>
          </a:p>
          <a:p>
            <a:pPr marL="342900" lvl="0" indent="-342900" algn="ctr">
              <a:buFont typeface="Calibri" panose="020F0502020204030204" pitchFamily="34" charset="0"/>
              <a:buChar char="-"/>
            </a:pPr>
            <a:endParaRPr lang="en-GB" dirty="0">
              <a:latin typeface="Bliss" pitchFamily="2" charset="77"/>
              <a:ea typeface="Calibri" panose="020F0502020204030204" pitchFamily="34" charset="0"/>
            </a:endParaRPr>
          </a:p>
        </p:txBody>
      </p:sp>
    </p:spTree>
    <p:extLst>
      <p:ext uri="{BB962C8B-B14F-4D97-AF65-F5344CB8AC3E}">
        <p14:creationId xmlns:p14="http://schemas.microsoft.com/office/powerpoint/2010/main" val="4075509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space Customs Consortium">
            <a:extLst>
              <a:ext uri="{FF2B5EF4-FFF2-40B4-BE49-F238E27FC236}">
                <a16:creationId xmlns:a16="http://schemas.microsoft.com/office/drawing/2014/main" id="{6DCCF3A5-E8D1-FF43-BCEC-D201AB00D7B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915" y="1783744"/>
            <a:ext cx="4286885" cy="1375254"/>
          </a:xfrm>
          <a:prstGeom prst="rect">
            <a:avLst/>
          </a:prstGeom>
          <a:noFill/>
          <a:ln>
            <a:noFill/>
          </a:ln>
        </p:spPr>
      </p:pic>
      <p:pic>
        <p:nvPicPr>
          <p:cNvPr id="5" name="Picture 4">
            <a:extLst>
              <a:ext uri="{FF2B5EF4-FFF2-40B4-BE49-F238E27FC236}">
                <a16:creationId xmlns:a16="http://schemas.microsoft.com/office/drawing/2014/main" id="{0A85B93C-116B-F44A-89C2-58AAE36B126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424102" y="1900654"/>
            <a:ext cx="3923983" cy="1258344"/>
          </a:xfrm>
          <a:prstGeom prst="rect">
            <a:avLst/>
          </a:prstGeom>
          <a:noFill/>
          <a:ln>
            <a:noFill/>
          </a:ln>
        </p:spPr>
      </p:pic>
      <p:pic>
        <p:nvPicPr>
          <p:cNvPr id="7" name="Picture 6" descr="About Us - Clearlight Customs Limited – Expert Customs Advice">
            <a:extLst>
              <a:ext uri="{FF2B5EF4-FFF2-40B4-BE49-F238E27FC236}">
                <a16:creationId xmlns:a16="http://schemas.microsoft.com/office/drawing/2014/main" id="{16C43C22-7D19-C549-AB61-34B22413810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118777" y="1877163"/>
            <a:ext cx="1305325" cy="1305325"/>
          </a:xfrm>
          <a:prstGeom prst="rect">
            <a:avLst/>
          </a:prstGeom>
          <a:noFill/>
          <a:ln>
            <a:noFill/>
          </a:ln>
        </p:spPr>
      </p:pic>
      <p:sp>
        <p:nvSpPr>
          <p:cNvPr id="8" name="Content Placeholder 2">
            <a:extLst>
              <a:ext uri="{FF2B5EF4-FFF2-40B4-BE49-F238E27FC236}">
                <a16:creationId xmlns:a16="http://schemas.microsoft.com/office/drawing/2014/main" id="{95A573F2-810D-2B48-8F4E-597559E60D3A}"/>
              </a:ext>
            </a:extLst>
          </p:cNvPr>
          <p:cNvSpPr>
            <a:spLocks noGrp="1"/>
          </p:cNvSpPr>
          <p:nvPr>
            <p:ph idx="1"/>
          </p:nvPr>
        </p:nvSpPr>
        <p:spPr>
          <a:xfrm>
            <a:off x="729168" y="4080533"/>
            <a:ext cx="5309459" cy="1544189"/>
          </a:xfrm>
        </p:spPr>
        <p:txBody>
          <a:bodyPr>
            <a:normAutofit/>
          </a:bodyPr>
          <a:lstStyle/>
          <a:p>
            <a:pPr marL="0" indent="0" algn="ctr">
              <a:buNone/>
            </a:pPr>
            <a:r>
              <a:rPr lang="en-GB" sz="2000" b="1" dirty="0" err="1"/>
              <a:t>www.customsclearanceeurope.com</a:t>
            </a:r>
            <a:endParaRPr lang="en-GB" sz="2000" dirty="0"/>
          </a:p>
          <a:p>
            <a:pPr marL="0" indent="0" algn="ctr">
              <a:buNone/>
            </a:pPr>
            <a:r>
              <a:rPr lang="en-GB" sz="2000" b="1" dirty="0">
                <a:solidFill>
                  <a:srgbClr val="EE8036"/>
                </a:solidFill>
              </a:rPr>
              <a:t>brexit@espaceglobalfreight.com</a:t>
            </a:r>
            <a:endParaRPr lang="en-GB" sz="2000" dirty="0">
              <a:solidFill>
                <a:srgbClr val="EE8036"/>
              </a:solidFill>
            </a:endParaRPr>
          </a:p>
          <a:p>
            <a:pPr marL="0" indent="0">
              <a:buNone/>
            </a:pPr>
            <a:endParaRPr lang="en-GB" sz="1100" dirty="0"/>
          </a:p>
        </p:txBody>
      </p:sp>
      <p:sp>
        <p:nvSpPr>
          <p:cNvPr id="9" name="Content Placeholder 2">
            <a:extLst>
              <a:ext uri="{FF2B5EF4-FFF2-40B4-BE49-F238E27FC236}">
                <a16:creationId xmlns:a16="http://schemas.microsoft.com/office/drawing/2014/main" id="{7F9CAA50-7FD2-A345-906B-9899BC94B696}"/>
              </a:ext>
            </a:extLst>
          </p:cNvPr>
          <p:cNvSpPr txBox="1">
            <a:spLocks/>
          </p:cNvSpPr>
          <p:nvPr/>
        </p:nvSpPr>
        <p:spPr>
          <a:xfrm>
            <a:off x="6495083" y="4080533"/>
            <a:ext cx="4853002" cy="1995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000" b="1" dirty="0"/>
              <a:t>£99 : 1 hour introductory offer</a:t>
            </a:r>
          </a:p>
          <a:p>
            <a:pPr marL="0" indent="0" algn="ctr">
              <a:buNone/>
            </a:pPr>
            <a:r>
              <a:rPr lang="en-GB" sz="2000" b="1" dirty="0" err="1">
                <a:solidFill>
                  <a:srgbClr val="EE8036"/>
                </a:solidFill>
              </a:rPr>
              <a:t>rob@clearlightcustoms.com</a:t>
            </a:r>
            <a:endParaRPr lang="en-GB" sz="2000" dirty="0">
              <a:solidFill>
                <a:srgbClr val="EE8036"/>
              </a:solidFill>
            </a:endParaRPr>
          </a:p>
          <a:p>
            <a:pPr marL="0" indent="0">
              <a:buNone/>
            </a:pPr>
            <a:endParaRPr lang="en-GB" sz="1100" dirty="0"/>
          </a:p>
        </p:txBody>
      </p:sp>
    </p:spTree>
    <p:extLst>
      <p:ext uri="{BB962C8B-B14F-4D97-AF65-F5344CB8AC3E}">
        <p14:creationId xmlns:p14="http://schemas.microsoft.com/office/powerpoint/2010/main" val="292851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37FDDCDF-37AA-AD49-AB1E-9D1CA251C8FC}"/>
              </a:ext>
            </a:extLst>
          </p:cNvPr>
          <p:cNvSpPr>
            <a:spLocks noGrp="1"/>
          </p:cNvSpPr>
          <p:nvPr>
            <p:ph type="title"/>
          </p:nvPr>
        </p:nvSpPr>
        <p:spPr>
          <a:xfrm>
            <a:off x="591512" y="124314"/>
            <a:ext cx="10515600" cy="1325563"/>
          </a:xfrm>
        </p:spPr>
        <p:txBody>
          <a:bodyPr>
            <a:noAutofit/>
          </a:bodyPr>
          <a:lstStyle/>
          <a:p>
            <a:r>
              <a:rPr lang="en-GB" sz="2800" dirty="0">
                <a:solidFill>
                  <a:srgbClr val="EE8036"/>
                </a:solidFill>
                <a:latin typeface="Bliss" pitchFamily="2" charset="77"/>
              </a:rPr>
              <a:t>WHERE ARE WE AT NOW?            </a:t>
            </a:r>
            <a:endParaRPr lang="en-US" sz="2800" dirty="0">
              <a:solidFill>
                <a:srgbClr val="EE8036"/>
              </a:solidFill>
              <a:latin typeface="Bliss" pitchFamily="2" charset="77"/>
            </a:endParaRPr>
          </a:p>
        </p:txBody>
      </p:sp>
      <p:pic>
        <p:nvPicPr>
          <p:cNvPr id="5" name="Content Placeholder 4" descr="A picture containing icon&#10;&#10;Description automatically generated">
            <a:extLst>
              <a:ext uri="{FF2B5EF4-FFF2-40B4-BE49-F238E27FC236}">
                <a16:creationId xmlns:a16="http://schemas.microsoft.com/office/drawing/2014/main" id="{A6FA0AF6-ACFF-9E42-8EDA-957AFB48C221}"/>
              </a:ext>
            </a:extLst>
          </p:cNvPr>
          <p:cNvPicPr>
            <a:picLocks noGrp="1" noChangeAspect="1"/>
          </p:cNvPicPr>
          <p:nvPr>
            <p:ph idx="1"/>
          </p:nvPr>
        </p:nvPicPr>
        <p:blipFill>
          <a:blip r:embed="rId2"/>
          <a:stretch>
            <a:fillRect/>
          </a:stretch>
        </p:blipFill>
        <p:spPr>
          <a:xfrm>
            <a:off x="5466835" y="1010834"/>
            <a:ext cx="4351338" cy="4351338"/>
          </a:xfrm>
          <a:prstGeom prst="rect">
            <a:avLst/>
          </a:prstGeom>
        </p:spPr>
      </p:pic>
      <p:sp>
        <p:nvSpPr>
          <p:cNvPr id="7" name="Content Placeholder 7">
            <a:extLst>
              <a:ext uri="{FF2B5EF4-FFF2-40B4-BE49-F238E27FC236}">
                <a16:creationId xmlns:a16="http://schemas.microsoft.com/office/drawing/2014/main" id="{657CBAB2-831D-A946-A7D4-6314264E149C}"/>
              </a:ext>
            </a:extLst>
          </p:cNvPr>
          <p:cNvSpPr txBox="1">
            <a:spLocks/>
          </p:cNvSpPr>
          <p:nvPr/>
        </p:nvSpPr>
        <p:spPr>
          <a:xfrm>
            <a:off x="1003731" y="3186502"/>
            <a:ext cx="4619210" cy="14324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400" b="1" dirty="0">
                <a:latin typeface="Bliss" pitchFamily="2" charset="77"/>
              </a:rPr>
              <a:t>31 Working Days </a:t>
            </a:r>
          </a:p>
        </p:txBody>
      </p:sp>
    </p:spTree>
    <p:extLst>
      <p:ext uri="{BB962C8B-B14F-4D97-AF65-F5344CB8AC3E}">
        <p14:creationId xmlns:p14="http://schemas.microsoft.com/office/powerpoint/2010/main" val="425656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7">
            <a:extLst>
              <a:ext uri="{FF2B5EF4-FFF2-40B4-BE49-F238E27FC236}">
                <a16:creationId xmlns:a16="http://schemas.microsoft.com/office/drawing/2014/main" id="{A898DCB0-B514-2043-929F-26DDE192F32C}"/>
              </a:ext>
            </a:extLst>
          </p:cNvPr>
          <p:cNvSpPr txBox="1">
            <a:spLocks/>
          </p:cNvSpPr>
          <p:nvPr/>
        </p:nvSpPr>
        <p:spPr>
          <a:xfrm>
            <a:off x="689186" y="714037"/>
            <a:ext cx="5406813" cy="138023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a:solidFill>
                  <a:srgbClr val="EE8036"/>
                </a:solidFill>
                <a:latin typeface="Bliss" pitchFamily="2" charset="77"/>
              </a:rPr>
              <a:t>EXPORT</a:t>
            </a:r>
          </a:p>
          <a:p>
            <a:pPr marL="0" indent="0">
              <a:buNone/>
            </a:pPr>
            <a:r>
              <a:rPr lang="en-GB" b="1" dirty="0">
                <a:latin typeface="Bliss" pitchFamily="2" charset="77"/>
              </a:rPr>
              <a:t>Every import starts with an export</a:t>
            </a:r>
          </a:p>
          <a:p>
            <a:pPr marL="0" indent="0">
              <a:buNone/>
            </a:pPr>
            <a:endParaRPr lang="en-GB" dirty="0">
              <a:solidFill>
                <a:srgbClr val="EE8036"/>
              </a:solidFill>
            </a:endParaRPr>
          </a:p>
        </p:txBody>
      </p:sp>
      <p:sp>
        <p:nvSpPr>
          <p:cNvPr id="14" name="Content Placeholder 7">
            <a:extLst>
              <a:ext uri="{FF2B5EF4-FFF2-40B4-BE49-F238E27FC236}">
                <a16:creationId xmlns:a16="http://schemas.microsoft.com/office/drawing/2014/main" id="{9729431A-1F1D-1143-AEEA-D2192F8B901E}"/>
              </a:ext>
            </a:extLst>
          </p:cNvPr>
          <p:cNvSpPr txBox="1">
            <a:spLocks/>
          </p:cNvSpPr>
          <p:nvPr/>
        </p:nvSpPr>
        <p:spPr>
          <a:xfrm>
            <a:off x="689187" y="2022719"/>
            <a:ext cx="5102013" cy="334314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latin typeface="Bliss" pitchFamily="2" charset="77"/>
              </a:rPr>
              <a:t>Are your EU suppliers ready? </a:t>
            </a:r>
            <a:endParaRPr lang="en-GB" sz="1200" b="1" dirty="0">
              <a:latin typeface="Bliss" pitchFamily="2" charset="77"/>
            </a:endParaRPr>
          </a:p>
          <a:p>
            <a:pPr marL="0" indent="0">
              <a:buNone/>
            </a:pPr>
            <a:endParaRPr lang="en-GB" sz="1800" dirty="0">
              <a:latin typeface="Bliss" pitchFamily="2" charset="77"/>
            </a:endParaRPr>
          </a:p>
          <a:p>
            <a:pPr marL="342900" indent="-342900">
              <a:buClr>
                <a:srgbClr val="EE8036"/>
              </a:buClr>
              <a:buFont typeface="+mj-lt"/>
              <a:buAutoNum type="arabicPeriod"/>
            </a:pPr>
            <a:r>
              <a:rPr lang="en-GB" sz="1800" dirty="0">
                <a:latin typeface="Bliss" pitchFamily="2" charset="77"/>
              </a:rPr>
              <a:t>No staged approach – full customs controls apply immediately.</a:t>
            </a:r>
          </a:p>
          <a:p>
            <a:pPr marL="342900" indent="-342900">
              <a:buClr>
                <a:srgbClr val="EE8036"/>
              </a:buClr>
              <a:buAutoNum type="arabicPeriod"/>
            </a:pPr>
            <a:r>
              <a:rPr lang="en-GB" sz="1800" dirty="0">
                <a:latin typeface="Bliss" pitchFamily="2" charset="77"/>
              </a:rPr>
              <a:t>Do they have a customs agent to make their export declarations? </a:t>
            </a:r>
          </a:p>
          <a:p>
            <a:pPr marL="342900" indent="-342900">
              <a:buClr>
                <a:srgbClr val="EE8036"/>
              </a:buClr>
              <a:buAutoNum type="arabicPeriod"/>
            </a:pPr>
            <a:r>
              <a:rPr lang="en-GB" sz="1800" dirty="0">
                <a:latin typeface="Bliss" pitchFamily="2" charset="77"/>
              </a:rPr>
              <a:t>Have you agreed with them the INCO term to be used? </a:t>
            </a:r>
          </a:p>
        </p:txBody>
      </p:sp>
      <p:sp>
        <p:nvSpPr>
          <p:cNvPr id="10" name="Content Placeholder 7">
            <a:extLst>
              <a:ext uri="{FF2B5EF4-FFF2-40B4-BE49-F238E27FC236}">
                <a16:creationId xmlns:a16="http://schemas.microsoft.com/office/drawing/2014/main" id="{52E7BC2A-8E9B-BB4F-B7BD-F888940CA06C}"/>
              </a:ext>
            </a:extLst>
          </p:cNvPr>
          <p:cNvSpPr txBox="1">
            <a:spLocks/>
          </p:cNvSpPr>
          <p:nvPr/>
        </p:nvSpPr>
        <p:spPr>
          <a:xfrm>
            <a:off x="6096000" y="2022719"/>
            <a:ext cx="4820659" cy="396903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EE8036"/>
              </a:buClr>
              <a:buFont typeface="+mj-lt"/>
              <a:buAutoNum type="arabicPeriod" startAt="4"/>
            </a:pPr>
            <a:r>
              <a:rPr lang="en-GB" sz="1800" dirty="0">
                <a:latin typeface="Bliss" pitchFamily="2" charset="77"/>
              </a:rPr>
              <a:t>If they are using DDP, have they got a UK EORI and VAT number and a UK customs agent to make UK import clearances? </a:t>
            </a:r>
          </a:p>
          <a:p>
            <a:pPr marL="342900" indent="-342900">
              <a:buClr>
                <a:srgbClr val="EE8036"/>
              </a:buClr>
              <a:buFont typeface="+mj-lt"/>
              <a:buAutoNum type="arabicPeriod" startAt="4"/>
            </a:pPr>
            <a:r>
              <a:rPr lang="en-GB" sz="1800" dirty="0">
                <a:latin typeface="Bliss" pitchFamily="2" charset="77"/>
              </a:rPr>
              <a:t>Do they have your EORI number? </a:t>
            </a:r>
          </a:p>
          <a:p>
            <a:pPr marL="342900" indent="-342900">
              <a:buClr>
                <a:srgbClr val="EE8036"/>
              </a:buClr>
              <a:buFont typeface="+mj-lt"/>
              <a:buAutoNum type="arabicPeriod" startAt="4"/>
            </a:pPr>
            <a:r>
              <a:rPr lang="en-GB" sz="1800" dirty="0">
                <a:latin typeface="Bliss" pitchFamily="2" charset="77"/>
              </a:rPr>
              <a:t>Is there a CPC on their invoice to you? </a:t>
            </a:r>
          </a:p>
          <a:p>
            <a:pPr marL="342900" indent="-342900">
              <a:buClr>
                <a:srgbClr val="EE8036"/>
              </a:buClr>
              <a:buFont typeface="+mj-lt"/>
              <a:buAutoNum type="arabicPeriod" startAt="4"/>
            </a:pPr>
            <a:r>
              <a:rPr lang="en-GB" sz="1800" dirty="0">
                <a:latin typeface="Bliss" pitchFamily="2" charset="77"/>
              </a:rPr>
              <a:t>Are their hauliers / forwarding agents capable of navigating the new EU port exit requirements? </a:t>
            </a:r>
          </a:p>
          <a:p>
            <a:pPr marL="342900" indent="-342900">
              <a:buClr>
                <a:srgbClr val="EE8036"/>
              </a:buClr>
              <a:buFont typeface="+mj-lt"/>
              <a:buAutoNum type="arabicPeriod" startAt="4"/>
            </a:pPr>
            <a:r>
              <a:rPr lang="en-GB" sz="1800" dirty="0">
                <a:latin typeface="Bliss" pitchFamily="2" charset="77"/>
              </a:rPr>
              <a:t>If sending multiple commodity codes to you, have they listed them separately on their invoice showing individual gross / net weight, number of pieces and value? </a:t>
            </a:r>
          </a:p>
        </p:txBody>
      </p:sp>
      <p:sp>
        <p:nvSpPr>
          <p:cNvPr id="2" name="TextBox 1">
            <a:extLst>
              <a:ext uri="{FF2B5EF4-FFF2-40B4-BE49-F238E27FC236}">
                <a16:creationId xmlns:a16="http://schemas.microsoft.com/office/drawing/2014/main" id="{6E92CF62-D6A4-CC40-B8DC-BB0388F38119}"/>
              </a:ext>
            </a:extLst>
          </p:cNvPr>
          <p:cNvSpPr txBox="1"/>
          <p:nvPr/>
        </p:nvSpPr>
        <p:spPr>
          <a:xfrm>
            <a:off x="4087443" y="721376"/>
            <a:ext cx="1930400" cy="584776"/>
          </a:xfrm>
          <a:prstGeom prst="rect">
            <a:avLst/>
          </a:prstGeom>
          <a:noFill/>
        </p:spPr>
        <p:txBody>
          <a:bodyPr wrap="square" rtlCol="0">
            <a:spAutoFit/>
          </a:bodyPr>
          <a:lstStyle/>
          <a:p>
            <a:r>
              <a:rPr lang="en-US" sz="3200" dirty="0">
                <a:solidFill>
                  <a:srgbClr val="EE8036"/>
                </a:solidFill>
                <a:latin typeface="Bliss" pitchFamily="2" charset="77"/>
              </a:rPr>
              <a:t>IMPORT</a:t>
            </a:r>
          </a:p>
        </p:txBody>
      </p:sp>
    </p:spTree>
    <p:extLst>
      <p:ext uri="{BB962C8B-B14F-4D97-AF65-F5344CB8AC3E}">
        <p14:creationId xmlns:p14="http://schemas.microsoft.com/office/powerpoint/2010/main" val="40905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7311BD-2E24-3644-A706-B095B2908FEE}"/>
              </a:ext>
            </a:extLst>
          </p:cNvPr>
          <p:cNvPicPr>
            <a:picLocks noChangeAspect="1"/>
          </p:cNvPicPr>
          <p:nvPr/>
        </p:nvPicPr>
        <p:blipFill>
          <a:blip r:embed="rId2"/>
          <a:stretch>
            <a:fillRect/>
          </a:stretch>
        </p:blipFill>
        <p:spPr>
          <a:xfrm>
            <a:off x="745377" y="1779117"/>
            <a:ext cx="3763264" cy="3308072"/>
          </a:xfrm>
          <a:prstGeom prst="rect">
            <a:avLst/>
          </a:prstGeom>
        </p:spPr>
      </p:pic>
      <p:pic>
        <p:nvPicPr>
          <p:cNvPr id="13" name="Picture 12">
            <a:extLst>
              <a:ext uri="{FF2B5EF4-FFF2-40B4-BE49-F238E27FC236}">
                <a16:creationId xmlns:a16="http://schemas.microsoft.com/office/drawing/2014/main" id="{339CCE4E-CA75-7146-A9AF-915DC331EC11}"/>
              </a:ext>
            </a:extLst>
          </p:cNvPr>
          <p:cNvPicPr>
            <a:picLocks noChangeAspect="1"/>
          </p:cNvPicPr>
          <p:nvPr/>
        </p:nvPicPr>
        <p:blipFill>
          <a:blip r:embed="rId3"/>
          <a:stretch>
            <a:fillRect/>
          </a:stretch>
        </p:blipFill>
        <p:spPr>
          <a:xfrm>
            <a:off x="4617695" y="1779117"/>
            <a:ext cx="3690792" cy="2269655"/>
          </a:xfrm>
          <a:prstGeom prst="rect">
            <a:avLst/>
          </a:prstGeom>
        </p:spPr>
      </p:pic>
      <p:pic>
        <p:nvPicPr>
          <p:cNvPr id="14" name="Picture 13">
            <a:extLst>
              <a:ext uri="{FF2B5EF4-FFF2-40B4-BE49-F238E27FC236}">
                <a16:creationId xmlns:a16="http://schemas.microsoft.com/office/drawing/2014/main" id="{1CCFE574-ACB5-5F4E-BE34-2E5D1CFAEC7E}"/>
              </a:ext>
            </a:extLst>
          </p:cNvPr>
          <p:cNvPicPr>
            <a:picLocks noChangeAspect="1"/>
          </p:cNvPicPr>
          <p:nvPr/>
        </p:nvPicPr>
        <p:blipFill>
          <a:blip r:embed="rId4"/>
          <a:stretch>
            <a:fillRect/>
          </a:stretch>
        </p:blipFill>
        <p:spPr>
          <a:xfrm>
            <a:off x="4617695" y="4437072"/>
            <a:ext cx="6475426" cy="650117"/>
          </a:xfrm>
          <a:prstGeom prst="rect">
            <a:avLst/>
          </a:prstGeom>
        </p:spPr>
      </p:pic>
      <p:sp>
        <p:nvSpPr>
          <p:cNvPr id="15" name="TextBox 14">
            <a:extLst>
              <a:ext uri="{FF2B5EF4-FFF2-40B4-BE49-F238E27FC236}">
                <a16:creationId xmlns:a16="http://schemas.microsoft.com/office/drawing/2014/main" id="{21EC62D9-888C-3E47-8493-C58A953ABB24}"/>
              </a:ext>
            </a:extLst>
          </p:cNvPr>
          <p:cNvSpPr txBox="1"/>
          <p:nvPr/>
        </p:nvSpPr>
        <p:spPr>
          <a:xfrm>
            <a:off x="8586952" y="1779117"/>
            <a:ext cx="2858814" cy="1477328"/>
          </a:xfrm>
          <a:prstGeom prst="rect">
            <a:avLst/>
          </a:prstGeom>
          <a:noFill/>
        </p:spPr>
        <p:txBody>
          <a:bodyPr wrap="square" rtlCol="0">
            <a:spAutoFit/>
          </a:bodyPr>
          <a:lstStyle/>
          <a:p>
            <a:r>
              <a:rPr lang="en-GB" sz="1500" b="1" dirty="0">
                <a:solidFill>
                  <a:srgbClr val="EE8036"/>
                </a:solidFill>
              </a:rPr>
              <a:t>TO DO:</a:t>
            </a:r>
            <a:r>
              <a:rPr lang="en-GB" sz="1500" dirty="0">
                <a:solidFill>
                  <a:srgbClr val="EE8036"/>
                </a:solidFill>
              </a:rPr>
              <a:t> </a:t>
            </a:r>
            <a:r>
              <a:rPr lang="en-GB" sz="1500" dirty="0"/>
              <a:t>Make amendments to your commercial invoices and send a copy invoice to us at brexit@espaceglobalfreight.com for verification.</a:t>
            </a:r>
          </a:p>
          <a:p>
            <a:endParaRPr lang="en-US" sz="1500" dirty="0"/>
          </a:p>
        </p:txBody>
      </p:sp>
      <p:sp>
        <p:nvSpPr>
          <p:cNvPr id="17" name="Title 5">
            <a:extLst>
              <a:ext uri="{FF2B5EF4-FFF2-40B4-BE49-F238E27FC236}">
                <a16:creationId xmlns:a16="http://schemas.microsoft.com/office/drawing/2014/main" id="{15836EBB-53DB-664A-B152-5546CFF4C27F}"/>
              </a:ext>
            </a:extLst>
          </p:cNvPr>
          <p:cNvSpPr>
            <a:spLocks noGrp="1"/>
          </p:cNvSpPr>
          <p:nvPr>
            <p:ph type="title"/>
          </p:nvPr>
        </p:nvSpPr>
        <p:spPr>
          <a:xfrm>
            <a:off x="745377" y="711990"/>
            <a:ext cx="10515600" cy="382253"/>
          </a:xfrm>
        </p:spPr>
        <p:txBody>
          <a:bodyPr>
            <a:noAutofit/>
          </a:bodyPr>
          <a:lstStyle/>
          <a:p>
            <a:r>
              <a:rPr lang="en-GB" sz="3200" dirty="0">
                <a:solidFill>
                  <a:srgbClr val="EE8036"/>
                </a:solidFill>
                <a:latin typeface="Bliss" pitchFamily="2" charset="77"/>
              </a:rPr>
              <a:t>COMMERCIAL INVOICES</a:t>
            </a:r>
            <a:endParaRPr lang="en-US" sz="3200" dirty="0">
              <a:solidFill>
                <a:srgbClr val="EE8036"/>
              </a:solidFill>
              <a:latin typeface="Bliss" pitchFamily="2" charset="77"/>
            </a:endParaRPr>
          </a:p>
        </p:txBody>
      </p:sp>
    </p:spTree>
    <p:extLst>
      <p:ext uri="{BB962C8B-B14F-4D97-AF65-F5344CB8AC3E}">
        <p14:creationId xmlns:p14="http://schemas.microsoft.com/office/powerpoint/2010/main" val="253188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A stop sign&#10;&#10;Description automatically generated">
            <a:extLst>
              <a:ext uri="{FF2B5EF4-FFF2-40B4-BE49-F238E27FC236}">
                <a16:creationId xmlns:a16="http://schemas.microsoft.com/office/drawing/2014/main" id="{C2B202F0-3C48-0346-9DC1-669BEAAFC306}"/>
              </a:ext>
            </a:extLst>
          </p:cNvPr>
          <p:cNvPicPr>
            <a:picLocks noChangeAspect="1"/>
          </p:cNvPicPr>
          <p:nvPr/>
        </p:nvPicPr>
        <p:blipFill>
          <a:blip r:embed="rId2"/>
          <a:stretch>
            <a:fillRect/>
          </a:stretch>
        </p:blipFill>
        <p:spPr>
          <a:xfrm rot="18974180">
            <a:off x="4490703" y="281075"/>
            <a:ext cx="3325085" cy="5656962"/>
          </a:xfrm>
          <a:prstGeom prst="rect">
            <a:avLst/>
          </a:prstGeom>
        </p:spPr>
      </p:pic>
    </p:spTree>
    <p:extLst>
      <p:ext uri="{BB962C8B-B14F-4D97-AF65-F5344CB8AC3E}">
        <p14:creationId xmlns:p14="http://schemas.microsoft.com/office/powerpoint/2010/main" val="2761208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4C92E4C2-146F-4B48-9ACC-47150B862AE7}"/>
              </a:ext>
            </a:extLst>
          </p:cNvPr>
          <p:cNvSpPr txBox="1">
            <a:spLocks/>
          </p:cNvSpPr>
          <p:nvPr/>
        </p:nvSpPr>
        <p:spPr>
          <a:xfrm>
            <a:off x="6096000" y="1981667"/>
            <a:ext cx="5428734" cy="38553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500" dirty="0"/>
          </a:p>
        </p:txBody>
      </p:sp>
      <p:sp>
        <p:nvSpPr>
          <p:cNvPr id="26" name="Title 25">
            <a:extLst>
              <a:ext uri="{FF2B5EF4-FFF2-40B4-BE49-F238E27FC236}">
                <a16:creationId xmlns:a16="http://schemas.microsoft.com/office/drawing/2014/main" id="{DDB62FD2-F2BA-B941-A3BD-FADC9D0B2BDC}"/>
              </a:ext>
            </a:extLst>
          </p:cNvPr>
          <p:cNvSpPr>
            <a:spLocks noGrp="1"/>
          </p:cNvSpPr>
          <p:nvPr>
            <p:ph type="title"/>
          </p:nvPr>
        </p:nvSpPr>
        <p:spPr>
          <a:xfrm>
            <a:off x="666750" y="2103437"/>
            <a:ext cx="10515600" cy="1325563"/>
          </a:xfrm>
        </p:spPr>
        <p:txBody>
          <a:bodyPr>
            <a:normAutofit/>
          </a:bodyPr>
          <a:lstStyle/>
          <a:p>
            <a:pPr algn="ctr"/>
            <a:r>
              <a:rPr lang="en-GB" sz="3000" b="1" dirty="0">
                <a:solidFill>
                  <a:schemeClr val="tx1">
                    <a:lumMod val="95000"/>
                    <a:lumOff val="5000"/>
                  </a:schemeClr>
                </a:solidFill>
                <a:latin typeface="Bliss" pitchFamily="2" charset="77"/>
              </a:rPr>
              <a:t>2 different ways to make import declarations from 1.1.2021</a:t>
            </a:r>
            <a:br>
              <a:rPr lang="en-GB" sz="2900" b="1" dirty="0">
                <a:solidFill>
                  <a:srgbClr val="EE8036"/>
                </a:solidFill>
              </a:rPr>
            </a:br>
            <a:endParaRPr lang="en-GB" sz="2900" b="1" dirty="0">
              <a:solidFill>
                <a:srgbClr val="EE8036"/>
              </a:solidFill>
            </a:endParaRPr>
          </a:p>
        </p:txBody>
      </p:sp>
      <p:sp>
        <p:nvSpPr>
          <p:cNvPr id="30" name="TextBox 29">
            <a:extLst>
              <a:ext uri="{FF2B5EF4-FFF2-40B4-BE49-F238E27FC236}">
                <a16:creationId xmlns:a16="http://schemas.microsoft.com/office/drawing/2014/main" id="{8D1660A2-3A51-DA43-B5FD-B90B9D44A512}"/>
              </a:ext>
            </a:extLst>
          </p:cNvPr>
          <p:cNvSpPr txBox="1"/>
          <p:nvPr/>
        </p:nvSpPr>
        <p:spPr>
          <a:xfrm>
            <a:off x="1009650" y="3170640"/>
            <a:ext cx="10515084" cy="1569660"/>
          </a:xfrm>
          <a:prstGeom prst="rect">
            <a:avLst/>
          </a:prstGeom>
          <a:noFill/>
        </p:spPr>
        <p:txBody>
          <a:bodyPr wrap="square" rtlCol="0">
            <a:spAutoFit/>
          </a:bodyPr>
          <a:lstStyle/>
          <a:p>
            <a:pPr algn="ctr"/>
            <a:r>
              <a:rPr lang="en-GB" sz="2400" b="1" dirty="0">
                <a:latin typeface="Bliss" pitchFamily="2" charset="77"/>
              </a:rPr>
              <a:t>Full (standard) and deferred declarations</a:t>
            </a:r>
          </a:p>
          <a:p>
            <a:pPr algn="ctr"/>
            <a:r>
              <a:rPr lang="en-GB" dirty="0"/>
              <a:t> </a:t>
            </a:r>
          </a:p>
          <a:p>
            <a:pPr algn="ctr"/>
            <a:r>
              <a:rPr lang="en-GB" dirty="0">
                <a:solidFill>
                  <a:srgbClr val="EE8036"/>
                </a:solidFill>
                <a:latin typeface="Bliss" pitchFamily="2" charset="77"/>
              </a:rPr>
              <a:t>https://assets.publishing.service.gov.uk/government/uploads/system/uploads/attachment_data/file/910155/How_to_import_goods_from_the_EU_into_GB_from_January_2021.pdf</a:t>
            </a:r>
          </a:p>
          <a:p>
            <a:endParaRPr lang="en-US" dirty="0"/>
          </a:p>
        </p:txBody>
      </p:sp>
    </p:spTree>
    <p:extLst>
      <p:ext uri="{BB962C8B-B14F-4D97-AF65-F5344CB8AC3E}">
        <p14:creationId xmlns:p14="http://schemas.microsoft.com/office/powerpoint/2010/main" val="278716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0EB4BD8-2BA3-E04C-B566-9AB67EEA44E7}"/>
              </a:ext>
            </a:extLst>
          </p:cNvPr>
          <p:cNvSpPr>
            <a:spLocks noGrp="1"/>
          </p:cNvSpPr>
          <p:nvPr>
            <p:ph type="title"/>
          </p:nvPr>
        </p:nvSpPr>
        <p:spPr>
          <a:xfrm>
            <a:off x="645459" y="517418"/>
            <a:ext cx="10686535" cy="459490"/>
          </a:xfrm>
        </p:spPr>
        <p:txBody>
          <a:bodyPr>
            <a:noAutofit/>
          </a:bodyPr>
          <a:lstStyle/>
          <a:p>
            <a:r>
              <a:rPr lang="en-US" sz="2800" dirty="0">
                <a:solidFill>
                  <a:srgbClr val="EE8036"/>
                </a:solidFill>
                <a:latin typeface="Bliss" pitchFamily="2" charset="77"/>
              </a:rPr>
              <a:t>FULL STANDARD DECLARATION </a:t>
            </a:r>
          </a:p>
        </p:txBody>
      </p:sp>
      <p:sp>
        <p:nvSpPr>
          <p:cNvPr id="3" name="Content Placeholder 2">
            <a:extLst>
              <a:ext uri="{FF2B5EF4-FFF2-40B4-BE49-F238E27FC236}">
                <a16:creationId xmlns:a16="http://schemas.microsoft.com/office/drawing/2014/main" id="{6CA8AD13-3294-094B-8704-A71EEDB97286}"/>
              </a:ext>
            </a:extLst>
          </p:cNvPr>
          <p:cNvSpPr>
            <a:spLocks noGrp="1"/>
          </p:cNvSpPr>
          <p:nvPr>
            <p:ph idx="1"/>
          </p:nvPr>
        </p:nvSpPr>
        <p:spPr>
          <a:xfrm>
            <a:off x="476250" y="1185863"/>
            <a:ext cx="4185397" cy="4031596"/>
          </a:xfrm>
        </p:spPr>
        <p:txBody>
          <a:bodyPr>
            <a:normAutofit/>
          </a:bodyPr>
          <a:lstStyle/>
          <a:p>
            <a:pPr marL="0" indent="0">
              <a:buNone/>
            </a:pPr>
            <a:endParaRPr lang="en-GB" sz="2100" dirty="0">
              <a:latin typeface="Bliss" pitchFamily="2" charset="77"/>
            </a:endParaRPr>
          </a:p>
          <a:p>
            <a:pPr>
              <a:buClr>
                <a:srgbClr val="EE8036"/>
              </a:buClr>
            </a:pPr>
            <a:r>
              <a:rPr lang="en-GB" sz="1800" dirty="0">
                <a:latin typeface="Bliss" pitchFamily="2" charset="77"/>
              </a:rPr>
              <a:t>Pre-lodged UK import declaration prior to arrival</a:t>
            </a:r>
          </a:p>
          <a:p>
            <a:pPr>
              <a:buClr>
                <a:srgbClr val="EE8036"/>
              </a:buClr>
            </a:pPr>
            <a:r>
              <a:rPr lang="en-GB" sz="1800" dirty="0">
                <a:latin typeface="Bliss" pitchFamily="2" charset="77"/>
              </a:rPr>
              <a:t>Goods arrive in the UK, an amendment message sent to CHIEF to complete the declaration triggering import VAT and duty. Declaration must be finalised by the end of the day after the goods arrival date. </a:t>
            </a:r>
          </a:p>
          <a:p>
            <a:pPr marL="0" indent="0">
              <a:buClr>
                <a:srgbClr val="EE8036"/>
              </a:buClr>
              <a:buNone/>
            </a:pPr>
            <a:r>
              <a:rPr lang="en-GB" sz="2000" b="1" dirty="0">
                <a:latin typeface="Bliss" pitchFamily="2" charset="77"/>
              </a:rPr>
              <a:t>Step by Step interactive guide</a:t>
            </a:r>
          </a:p>
          <a:p>
            <a:pPr marL="0" indent="0">
              <a:buNone/>
            </a:pPr>
            <a:r>
              <a:rPr lang="en-GB" sz="1800" dirty="0">
                <a:solidFill>
                  <a:srgbClr val="EE8036"/>
                </a:solidFill>
                <a:latin typeface="Bliss" pitchFamily="2" charset="77"/>
              </a:rPr>
              <a:t>https://www.gov.uk/import-goods-outside-eu</a:t>
            </a:r>
          </a:p>
          <a:p>
            <a:endParaRPr lang="en-US" dirty="0"/>
          </a:p>
        </p:txBody>
      </p:sp>
      <p:pic>
        <p:nvPicPr>
          <p:cNvPr id="9" name="Picture 8">
            <a:extLst>
              <a:ext uri="{FF2B5EF4-FFF2-40B4-BE49-F238E27FC236}">
                <a16:creationId xmlns:a16="http://schemas.microsoft.com/office/drawing/2014/main" id="{CAAFC289-3645-FE46-A3AC-DA63B0F9BA9B}"/>
              </a:ext>
            </a:extLst>
          </p:cNvPr>
          <p:cNvPicPr/>
          <p:nvPr/>
        </p:nvPicPr>
        <p:blipFill rotWithShape="1">
          <a:blip r:embed="rId2" cstate="print">
            <a:extLst>
              <a:ext uri="{28A0092B-C50C-407E-A947-70E740481C1C}">
                <a14:useLocalDpi xmlns:a14="http://schemas.microsoft.com/office/drawing/2010/main" val="0"/>
              </a:ext>
            </a:extLst>
          </a:blip>
          <a:srcRect l="17118" t="15363" r="38677" b="4865"/>
          <a:stretch/>
        </p:blipFill>
        <p:spPr bwMode="auto">
          <a:xfrm>
            <a:off x="4769223" y="1229502"/>
            <a:ext cx="3478306" cy="4031596"/>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403BDF72-1A5D-AA4F-8AA4-6216EB96FD67}"/>
              </a:ext>
            </a:extLst>
          </p:cNvPr>
          <p:cNvPicPr/>
          <p:nvPr/>
        </p:nvPicPr>
        <p:blipFill rotWithShape="1">
          <a:blip r:embed="rId3" cstate="print">
            <a:extLst>
              <a:ext uri="{28A0092B-C50C-407E-A947-70E740481C1C}">
                <a14:useLocalDpi xmlns:a14="http://schemas.microsoft.com/office/drawing/2010/main" val="0"/>
              </a:ext>
            </a:extLst>
          </a:blip>
          <a:srcRect l="17450" t="9159" r="39175" b="10183"/>
          <a:stretch/>
        </p:blipFill>
        <p:spPr bwMode="auto">
          <a:xfrm>
            <a:off x="8247529" y="1229502"/>
            <a:ext cx="3299012" cy="3482768"/>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5AD53E46-60F9-8144-AB29-1ACB299BB426}"/>
              </a:ext>
            </a:extLst>
          </p:cNvPr>
          <p:cNvPicPr/>
          <p:nvPr/>
        </p:nvPicPr>
        <p:blipFill rotWithShape="1">
          <a:blip r:embed="rId4" cstate="print">
            <a:extLst>
              <a:ext uri="{28A0092B-C50C-407E-A947-70E740481C1C}">
                <a14:useLocalDpi xmlns:a14="http://schemas.microsoft.com/office/drawing/2010/main" val="0"/>
              </a:ext>
            </a:extLst>
          </a:blip>
          <a:srcRect l="15954" t="48454" r="40339" b="37660"/>
          <a:stretch/>
        </p:blipFill>
        <p:spPr bwMode="auto">
          <a:xfrm>
            <a:off x="8088923" y="4665379"/>
            <a:ext cx="3876891" cy="6920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401600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1233</TotalTime>
  <Words>2455</Words>
  <Application>Microsoft Macintosh PowerPoint</Application>
  <PresentationFormat>Widescreen</PresentationFormat>
  <Paragraphs>258</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Bliss</vt:lpstr>
      <vt:lpstr>Calibri</vt:lpstr>
      <vt:lpstr>Calibri Light</vt:lpstr>
      <vt:lpstr>Office Theme</vt:lpstr>
      <vt:lpstr>Key information for UK companies importing goods from the EU after 1st January 2021 </vt:lpstr>
      <vt:lpstr>ON THE WEBINAR TODAY</vt:lpstr>
      <vt:lpstr>TOPICS TO COVER</vt:lpstr>
      <vt:lpstr>WHERE ARE WE AT NOW?            </vt:lpstr>
      <vt:lpstr>PowerPoint Presentation</vt:lpstr>
      <vt:lpstr>COMMERCIAL INVOICES</vt:lpstr>
      <vt:lpstr>PowerPoint Presentation</vt:lpstr>
      <vt:lpstr>2 different ways to make import declarations from 1.1.2021 </vt:lpstr>
      <vt:lpstr>FULL STANDARD DECLARATION </vt:lpstr>
      <vt:lpstr>DEFERRED DECLARATIONS </vt:lpstr>
      <vt:lpstr>PowerPoint Presentation</vt:lpstr>
      <vt:lpstr>WHAT INFORMATION MUST BE RECORDED? </vt:lpstr>
      <vt:lpstr>IMPORTING GOODS UNDER DDP TERMS</vt:lpstr>
      <vt:lpstr>PowerPoint Presentation</vt:lpstr>
      <vt:lpstr>UK GLOBAL IMPORT TARIFF </vt:lpstr>
      <vt:lpstr>DUTY DEFERMENT ACCOUNT (DDA)</vt:lpstr>
      <vt:lpstr>GOOD NEWS! £10,000 DDA NO BANK GUARANTEE</vt:lpstr>
      <vt:lpstr>POSTPONED VAT ACCOUNTING</vt:lpstr>
      <vt:lpstr>WHEN YOU CAN ACCOUNT FOR IMPORT VAT ON YOUR VAT RETURN</vt:lpstr>
      <vt:lpstr>PowerPoint Presentation</vt:lpstr>
      <vt:lpstr>ALTERNATIVE MEANS OF TRANSPORT TO IMPORT GOODS INTO UK FOR EU</vt:lpstr>
      <vt:lpstr>PowerPoint Presentation</vt:lpstr>
      <vt:lpstr>PowerPoint Presentation</vt:lpstr>
      <vt:lpstr>DIRECT REPRESENTATIVE AUTHORISATION FORM </vt:lpstr>
      <vt:lpstr>PowerPoint Presentation</vt:lpstr>
      <vt:lpstr>COMMERCIAL SAMPLES</vt:lpstr>
      <vt:lpstr>PowerPoint Presentation</vt:lpstr>
      <vt:lpstr>SPECIAL BONUS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information for UK manufacturers exporting to the EU after 1st January 2021 </dc:title>
  <dc:creator>Microsoft Office User</dc:creator>
  <cp:lastModifiedBy>Microsoft Office User</cp:lastModifiedBy>
  <cp:revision>93</cp:revision>
  <dcterms:created xsi:type="dcterms:W3CDTF">2020-11-12T16:03:48Z</dcterms:created>
  <dcterms:modified xsi:type="dcterms:W3CDTF">2020-11-13T12:32:07Z</dcterms:modified>
</cp:coreProperties>
</file>