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7" r:id="rId15"/>
    <p:sldId id="269" r:id="rId16"/>
    <p:sldId id="270" r:id="rId17"/>
    <p:sldId id="272"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0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85"/>
    <p:restoredTop sz="94674"/>
  </p:normalViewPr>
  <p:slideViewPr>
    <p:cSldViewPr snapToGrid="0" snapToObjects="1">
      <p:cViewPr varScale="1">
        <p:scale>
          <a:sx n="65" d="100"/>
          <a:sy n="65" d="100"/>
        </p:scale>
        <p:origin x="4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DE407-F245-474E-B471-56BEF5805B2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6F2EC8E-93A5-4943-AC21-48FE2F66BC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ECAF039-F01F-4746-99A5-19ECA8793E14}"/>
              </a:ext>
            </a:extLst>
          </p:cNvPr>
          <p:cNvSpPr>
            <a:spLocks noGrp="1"/>
          </p:cNvSpPr>
          <p:nvPr>
            <p:ph type="dt" sz="half" idx="10"/>
          </p:nvPr>
        </p:nvSpPr>
        <p:spPr/>
        <p:txBody>
          <a:bodyPr/>
          <a:lstStyle/>
          <a:p>
            <a:fld id="{CA4D987D-6DD5-F949-8501-81198F39E62B}" type="datetimeFigureOut">
              <a:rPr lang="en-US" smtClean="0"/>
              <a:t>12/10/2020</a:t>
            </a:fld>
            <a:endParaRPr lang="en-US"/>
          </a:p>
        </p:txBody>
      </p:sp>
      <p:sp>
        <p:nvSpPr>
          <p:cNvPr id="5" name="Footer Placeholder 4">
            <a:extLst>
              <a:ext uri="{FF2B5EF4-FFF2-40B4-BE49-F238E27FC236}">
                <a16:creationId xmlns:a16="http://schemas.microsoft.com/office/drawing/2014/main" id="{43EB9D65-593D-B640-B0BF-377CA45771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74EEC3-322A-0044-9391-FE9CA91A9E57}"/>
              </a:ext>
            </a:extLst>
          </p:cNvPr>
          <p:cNvSpPr>
            <a:spLocks noGrp="1"/>
          </p:cNvSpPr>
          <p:nvPr>
            <p:ph type="sldNum" sz="quarter" idx="12"/>
          </p:nvPr>
        </p:nvSpPr>
        <p:spPr/>
        <p:txBody>
          <a:bodyPr/>
          <a:lstStyle/>
          <a:p>
            <a:fld id="{8BED1D00-D190-9B45-85D7-F35CE3A2AF5F}" type="slidenum">
              <a:rPr lang="en-US" smtClean="0"/>
              <a:t>‹#›</a:t>
            </a:fld>
            <a:endParaRPr lang="en-US"/>
          </a:p>
        </p:txBody>
      </p:sp>
    </p:spTree>
    <p:extLst>
      <p:ext uri="{BB962C8B-B14F-4D97-AF65-F5344CB8AC3E}">
        <p14:creationId xmlns:p14="http://schemas.microsoft.com/office/powerpoint/2010/main" val="361871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C7D66-8721-AC4C-9E71-625844998E4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1C52798-D3C4-AB42-BFB2-1C25C8278A3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B62043-F055-F145-959E-83C3C6C1FA86}"/>
              </a:ext>
            </a:extLst>
          </p:cNvPr>
          <p:cNvSpPr>
            <a:spLocks noGrp="1"/>
          </p:cNvSpPr>
          <p:nvPr>
            <p:ph type="dt" sz="half" idx="10"/>
          </p:nvPr>
        </p:nvSpPr>
        <p:spPr/>
        <p:txBody>
          <a:bodyPr/>
          <a:lstStyle/>
          <a:p>
            <a:fld id="{CA4D987D-6DD5-F949-8501-81198F39E62B}" type="datetimeFigureOut">
              <a:rPr lang="en-US" smtClean="0"/>
              <a:t>12/10/2020</a:t>
            </a:fld>
            <a:endParaRPr lang="en-US"/>
          </a:p>
        </p:txBody>
      </p:sp>
      <p:sp>
        <p:nvSpPr>
          <p:cNvPr id="5" name="Footer Placeholder 4">
            <a:extLst>
              <a:ext uri="{FF2B5EF4-FFF2-40B4-BE49-F238E27FC236}">
                <a16:creationId xmlns:a16="http://schemas.microsoft.com/office/drawing/2014/main" id="{0D34F6B2-FB99-FB4B-B2F3-960D60D46A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9DE2B6-0CFF-5844-A844-926A689ECCFF}"/>
              </a:ext>
            </a:extLst>
          </p:cNvPr>
          <p:cNvSpPr>
            <a:spLocks noGrp="1"/>
          </p:cNvSpPr>
          <p:nvPr>
            <p:ph type="sldNum" sz="quarter" idx="12"/>
          </p:nvPr>
        </p:nvSpPr>
        <p:spPr/>
        <p:txBody>
          <a:bodyPr/>
          <a:lstStyle/>
          <a:p>
            <a:fld id="{8BED1D00-D190-9B45-85D7-F35CE3A2AF5F}" type="slidenum">
              <a:rPr lang="en-US" smtClean="0"/>
              <a:t>‹#›</a:t>
            </a:fld>
            <a:endParaRPr lang="en-US"/>
          </a:p>
        </p:txBody>
      </p:sp>
    </p:spTree>
    <p:extLst>
      <p:ext uri="{BB962C8B-B14F-4D97-AF65-F5344CB8AC3E}">
        <p14:creationId xmlns:p14="http://schemas.microsoft.com/office/powerpoint/2010/main" val="2246781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7D966E-F8B4-864C-99F7-B2755BC7B44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31DB98D-8251-A447-8B2B-2520F76D95C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0B2B238-2BD6-A540-AC3C-224F483B594E}"/>
              </a:ext>
            </a:extLst>
          </p:cNvPr>
          <p:cNvSpPr>
            <a:spLocks noGrp="1"/>
          </p:cNvSpPr>
          <p:nvPr>
            <p:ph type="dt" sz="half" idx="10"/>
          </p:nvPr>
        </p:nvSpPr>
        <p:spPr/>
        <p:txBody>
          <a:bodyPr/>
          <a:lstStyle/>
          <a:p>
            <a:fld id="{CA4D987D-6DD5-F949-8501-81198F39E62B}" type="datetimeFigureOut">
              <a:rPr lang="en-US" smtClean="0"/>
              <a:t>12/10/2020</a:t>
            </a:fld>
            <a:endParaRPr lang="en-US"/>
          </a:p>
        </p:txBody>
      </p:sp>
      <p:sp>
        <p:nvSpPr>
          <p:cNvPr id="5" name="Footer Placeholder 4">
            <a:extLst>
              <a:ext uri="{FF2B5EF4-FFF2-40B4-BE49-F238E27FC236}">
                <a16:creationId xmlns:a16="http://schemas.microsoft.com/office/drawing/2014/main" id="{FEC73C55-FBFF-164B-9EBC-A2A5CE6B4A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0058B-5BA3-294B-89FF-EBEA3186BE7C}"/>
              </a:ext>
            </a:extLst>
          </p:cNvPr>
          <p:cNvSpPr>
            <a:spLocks noGrp="1"/>
          </p:cNvSpPr>
          <p:nvPr>
            <p:ph type="sldNum" sz="quarter" idx="12"/>
          </p:nvPr>
        </p:nvSpPr>
        <p:spPr/>
        <p:txBody>
          <a:bodyPr/>
          <a:lstStyle/>
          <a:p>
            <a:fld id="{8BED1D00-D190-9B45-85D7-F35CE3A2AF5F}" type="slidenum">
              <a:rPr lang="en-US" smtClean="0"/>
              <a:t>‹#›</a:t>
            </a:fld>
            <a:endParaRPr lang="en-US"/>
          </a:p>
        </p:txBody>
      </p:sp>
    </p:spTree>
    <p:extLst>
      <p:ext uri="{BB962C8B-B14F-4D97-AF65-F5344CB8AC3E}">
        <p14:creationId xmlns:p14="http://schemas.microsoft.com/office/powerpoint/2010/main" val="2606708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2DFB1-521D-0C4F-8D8A-132FCD05037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FD097D7-07B6-F143-BF45-A0C5AFC85ED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F5B9845-3A18-4841-BC30-182A501CF323}"/>
              </a:ext>
            </a:extLst>
          </p:cNvPr>
          <p:cNvSpPr>
            <a:spLocks noGrp="1"/>
          </p:cNvSpPr>
          <p:nvPr>
            <p:ph type="dt" sz="half" idx="10"/>
          </p:nvPr>
        </p:nvSpPr>
        <p:spPr/>
        <p:txBody>
          <a:bodyPr/>
          <a:lstStyle/>
          <a:p>
            <a:fld id="{CA4D987D-6DD5-F949-8501-81198F39E62B}" type="datetimeFigureOut">
              <a:rPr lang="en-US" smtClean="0"/>
              <a:t>12/10/2020</a:t>
            </a:fld>
            <a:endParaRPr lang="en-US"/>
          </a:p>
        </p:txBody>
      </p:sp>
      <p:sp>
        <p:nvSpPr>
          <p:cNvPr id="5" name="Footer Placeholder 4">
            <a:extLst>
              <a:ext uri="{FF2B5EF4-FFF2-40B4-BE49-F238E27FC236}">
                <a16:creationId xmlns:a16="http://schemas.microsoft.com/office/drawing/2014/main" id="{34D8639B-40E0-8F46-A973-8F6CB0E34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3BB4B8-479E-DA40-8A8E-38B6B689B4D0}"/>
              </a:ext>
            </a:extLst>
          </p:cNvPr>
          <p:cNvSpPr>
            <a:spLocks noGrp="1"/>
          </p:cNvSpPr>
          <p:nvPr>
            <p:ph type="sldNum" sz="quarter" idx="12"/>
          </p:nvPr>
        </p:nvSpPr>
        <p:spPr/>
        <p:txBody>
          <a:bodyPr/>
          <a:lstStyle/>
          <a:p>
            <a:fld id="{8BED1D00-D190-9B45-85D7-F35CE3A2AF5F}" type="slidenum">
              <a:rPr lang="en-US" smtClean="0"/>
              <a:t>‹#›</a:t>
            </a:fld>
            <a:endParaRPr lang="en-US"/>
          </a:p>
        </p:txBody>
      </p:sp>
    </p:spTree>
    <p:extLst>
      <p:ext uri="{BB962C8B-B14F-4D97-AF65-F5344CB8AC3E}">
        <p14:creationId xmlns:p14="http://schemas.microsoft.com/office/powerpoint/2010/main" val="3429541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3DF34-A6B7-214D-B85A-C545273DCDE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2B04DFD-C95C-C74E-AA26-E77FB0AC2A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1127C5B-CD70-2F46-8B2E-1BF59F20AF2D}"/>
              </a:ext>
            </a:extLst>
          </p:cNvPr>
          <p:cNvSpPr>
            <a:spLocks noGrp="1"/>
          </p:cNvSpPr>
          <p:nvPr>
            <p:ph type="dt" sz="half" idx="10"/>
          </p:nvPr>
        </p:nvSpPr>
        <p:spPr/>
        <p:txBody>
          <a:bodyPr/>
          <a:lstStyle/>
          <a:p>
            <a:fld id="{CA4D987D-6DD5-F949-8501-81198F39E62B}" type="datetimeFigureOut">
              <a:rPr lang="en-US" smtClean="0"/>
              <a:t>12/10/2020</a:t>
            </a:fld>
            <a:endParaRPr lang="en-US"/>
          </a:p>
        </p:txBody>
      </p:sp>
      <p:sp>
        <p:nvSpPr>
          <p:cNvPr id="5" name="Footer Placeholder 4">
            <a:extLst>
              <a:ext uri="{FF2B5EF4-FFF2-40B4-BE49-F238E27FC236}">
                <a16:creationId xmlns:a16="http://schemas.microsoft.com/office/drawing/2014/main" id="{9BAE34C9-ACFB-4D4A-9017-C7FCB83BFE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22F5F8-01F7-6743-A6B7-06B6666D4984}"/>
              </a:ext>
            </a:extLst>
          </p:cNvPr>
          <p:cNvSpPr>
            <a:spLocks noGrp="1"/>
          </p:cNvSpPr>
          <p:nvPr>
            <p:ph type="sldNum" sz="quarter" idx="12"/>
          </p:nvPr>
        </p:nvSpPr>
        <p:spPr/>
        <p:txBody>
          <a:bodyPr/>
          <a:lstStyle/>
          <a:p>
            <a:fld id="{8BED1D00-D190-9B45-85D7-F35CE3A2AF5F}" type="slidenum">
              <a:rPr lang="en-US" smtClean="0"/>
              <a:t>‹#›</a:t>
            </a:fld>
            <a:endParaRPr lang="en-US"/>
          </a:p>
        </p:txBody>
      </p:sp>
    </p:spTree>
    <p:extLst>
      <p:ext uri="{BB962C8B-B14F-4D97-AF65-F5344CB8AC3E}">
        <p14:creationId xmlns:p14="http://schemas.microsoft.com/office/powerpoint/2010/main" val="1132514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7BEB-EAC1-6543-A5DD-61B8A9488E7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7426EED-1B4D-CC43-AC9C-EC71AC69D48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2CF88A3-282A-9245-A11C-20D3E6D00FE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AC52133-8D0D-8B4F-8DFB-1784008DFB24}"/>
              </a:ext>
            </a:extLst>
          </p:cNvPr>
          <p:cNvSpPr>
            <a:spLocks noGrp="1"/>
          </p:cNvSpPr>
          <p:nvPr>
            <p:ph type="dt" sz="half" idx="10"/>
          </p:nvPr>
        </p:nvSpPr>
        <p:spPr/>
        <p:txBody>
          <a:bodyPr/>
          <a:lstStyle/>
          <a:p>
            <a:fld id="{CA4D987D-6DD5-F949-8501-81198F39E62B}" type="datetimeFigureOut">
              <a:rPr lang="en-US" smtClean="0"/>
              <a:t>12/10/2020</a:t>
            </a:fld>
            <a:endParaRPr lang="en-US"/>
          </a:p>
        </p:txBody>
      </p:sp>
      <p:sp>
        <p:nvSpPr>
          <p:cNvPr id="6" name="Footer Placeholder 5">
            <a:extLst>
              <a:ext uri="{FF2B5EF4-FFF2-40B4-BE49-F238E27FC236}">
                <a16:creationId xmlns:a16="http://schemas.microsoft.com/office/drawing/2014/main" id="{C5216326-B8B3-684C-8106-6F24851D78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52FC08-E5B8-3F4C-9DAA-9971533F961A}"/>
              </a:ext>
            </a:extLst>
          </p:cNvPr>
          <p:cNvSpPr>
            <a:spLocks noGrp="1"/>
          </p:cNvSpPr>
          <p:nvPr>
            <p:ph type="sldNum" sz="quarter" idx="12"/>
          </p:nvPr>
        </p:nvSpPr>
        <p:spPr/>
        <p:txBody>
          <a:bodyPr/>
          <a:lstStyle/>
          <a:p>
            <a:fld id="{8BED1D00-D190-9B45-85D7-F35CE3A2AF5F}" type="slidenum">
              <a:rPr lang="en-US" smtClean="0"/>
              <a:t>‹#›</a:t>
            </a:fld>
            <a:endParaRPr lang="en-US"/>
          </a:p>
        </p:txBody>
      </p:sp>
    </p:spTree>
    <p:extLst>
      <p:ext uri="{BB962C8B-B14F-4D97-AF65-F5344CB8AC3E}">
        <p14:creationId xmlns:p14="http://schemas.microsoft.com/office/powerpoint/2010/main" val="4009588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2E88-85A5-3A4D-87F3-B69F6D2E0C0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23E6999-51AB-2B4C-A3CB-4548F5CDA0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3089028-D00D-984A-AEDC-D0A136A98C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77068C7-6400-D949-AED4-68E64F01B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033C788-AB13-284E-85D4-98CC5007728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EB2A4B9-D041-7141-B647-4734900271DE}"/>
              </a:ext>
            </a:extLst>
          </p:cNvPr>
          <p:cNvSpPr>
            <a:spLocks noGrp="1"/>
          </p:cNvSpPr>
          <p:nvPr>
            <p:ph type="dt" sz="half" idx="10"/>
          </p:nvPr>
        </p:nvSpPr>
        <p:spPr/>
        <p:txBody>
          <a:bodyPr/>
          <a:lstStyle/>
          <a:p>
            <a:fld id="{CA4D987D-6DD5-F949-8501-81198F39E62B}" type="datetimeFigureOut">
              <a:rPr lang="en-US" smtClean="0"/>
              <a:t>12/10/2020</a:t>
            </a:fld>
            <a:endParaRPr lang="en-US"/>
          </a:p>
        </p:txBody>
      </p:sp>
      <p:sp>
        <p:nvSpPr>
          <p:cNvPr id="8" name="Footer Placeholder 7">
            <a:extLst>
              <a:ext uri="{FF2B5EF4-FFF2-40B4-BE49-F238E27FC236}">
                <a16:creationId xmlns:a16="http://schemas.microsoft.com/office/drawing/2014/main" id="{0D9C4748-38AA-7B4B-84F5-A2B92E782B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9B87B2-01EE-AA48-AD62-B4A11446B98C}"/>
              </a:ext>
            </a:extLst>
          </p:cNvPr>
          <p:cNvSpPr>
            <a:spLocks noGrp="1"/>
          </p:cNvSpPr>
          <p:nvPr>
            <p:ph type="sldNum" sz="quarter" idx="12"/>
          </p:nvPr>
        </p:nvSpPr>
        <p:spPr/>
        <p:txBody>
          <a:bodyPr/>
          <a:lstStyle/>
          <a:p>
            <a:fld id="{8BED1D00-D190-9B45-85D7-F35CE3A2AF5F}" type="slidenum">
              <a:rPr lang="en-US" smtClean="0"/>
              <a:t>‹#›</a:t>
            </a:fld>
            <a:endParaRPr lang="en-US"/>
          </a:p>
        </p:txBody>
      </p:sp>
    </p:spTree>
    <p:extLst>
      <p:ext uri="{BB962C8B-B14F-4D97-AF65-F5344CB8AC3E}">
        <p14:creationId xmlns:p14="http://schemas.microsoft.com/office/powerpoint/2010/main" val="3162349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F5E7-F079-AB4E-A9F7-C9B77DF6361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74E9D3E-AE41-7441-BAD0-D556CDD0DC7A}"/>
              </a:ext>
            </a:extLst>
          </p:cNvPr>
          <p:cNvSpPr>
            <a:spLocks noGrp="1"/>
          </p:cNvSpPr>
          <p:nvPr>
            <p:ph type="dt" sz="half" idx="10"/>
          </p:nvPr>
        </p:nvSpPr>
        <p:spPr/>
        <p:txBody>
          <a:bodyPr/>
          <a:lstStyle/>
          <a:p>
            <a:fld id="{CA4D987D-6DD5-F949-8501-81198F39E62B}" type="datetimeFigureOut">
              <a:rPr lang="en-US" smtClean="0"/>
              <a:t>12/10/2020</a:t>
            </a:fld>
            <a:endParaRPr lang="en-US"/>
          </a:p>
        </p:txBody>
      </p:sp>
      <p:sp>
        <p:nvSpPr>
          <p:cNvPr id="4" name="Footer Placeholder 3">
            <a:extLst>
              <a:ext uri="{FF2B5EF4-FFF2-40B4-BE49-F238E27FC236}">
                <a16:creationId xmlns:a16="http://schemas.microsoft.com/office/drawing/2014/main" id="{F9C56D86-58CC-044E-88F3-47823B188B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D1AB2E-8DCB-7146-ADDA-405183B83F19}"/>
              </a:ext>
            </a:extLst>
          </p:cNvPr>
          <p:cNvSpPr>
            <a:spLocks noGrp="1"/>
          </p:cNvSpPr>
          <p:nvPr>
            <p:ph type="sldNum" sz="quarter" idx="12"/>
          </p:nvPr>
        </p:nvSpPr>
        <p:spPr/>
        <p:txBody>
          <a:bodyPr/>
          <a:lstStyle/>
          <a:p>
            <a:fld id="{8BED1D00-D190-9B45-85D7-F35CE3A2AF5F}" type="slidenum">
              <a:rPr lang="en-US" smtClean="0"/>
              <a:t>‹#›</a:t>
            </a:fld>
            <a:endParaRPr lang="en-US"/>
          </a:p>
        </p:txBody>
      </p:sp>
    </p:spTree>
    <p:extLst>
      <p:ext uri="{BB962C8B-B14F-4D97-AF65-F5344CB8AC3E}">
        <p14:creationId xmlns:p14="http://schemas.microsoft.com/office/powerpoint/2010/main" val="4133644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F8BC8A-88B6-6043-B2D7-65B89E15252D}"/>
              </a:ext>
            </a:extLst>
          </p:cNvPr>
          <p:cNvSpPr>
            <a:spLocks noGrp="1"/>
          </p:cNvSpPr>
          <p:nvPr>
            <p:ph type="dt" sz="half" idx="10"/>
          </p:nvPr>
        </p:nvSpPr>
        <p:spPr/>
        <p:txBody>
          <a:bodyPr/>
          <a:lstStyle/>
          <a:p>
            <a:fld id="{CA4D987D-6DD5-F949-8501-81198F39E62B}" type="datetimeFigureOut">
              <a:rPr lang="en-US" smtClean="0"/>
              <a:t>12/10/2020</a:t>
            </a:fld>
            <a:endParaRPr lang="en-US"/>
          </a:p>
        </p:txBody>
      </p:sp>
      <p:sp>
        <p:nvSpPr>
          <p:cNvPr id="3" name="Footer Placeholder 2">
            <a:extLst>
              <a:ext uri="{FF2B5EF4-FFF2-40B4-BE49-F238E27FC236}">
                <a16:creationId xmlns:a16="http://schemas.microsoft.com/office/drawing/2014/main" id="{80A55299-78C6-3647-BAD2-E34185634E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C0EBE2-222A-9841-9D3C-CE9BEC8C0AB2}"/>
              </a:ext>
            </a:extLst>
          </p:cNvPr>
          <p:cNvSpPr>
            <a:spLocks noGrp="1"/>
          </p:cNvSpPr>
          <p:nvPr>
            <p:ph type="sldNum" sz="quarter" idx="12"/>
          </p:nvPr>
        </p:nvSpPr>
        <p:spPr/>
        <p:txBody>
          <a:bodyPr/>
          <a:lstStyle/>
          <a:p>
            <a:fld id="{8BED1D00-D190-9B45-85D7-F35CE3A2AF5F}" type="slidenum">
              <a:rPr lang="en-US" smtClean="0"/>
              <a:t>‹#›</a:t>
            </a:fld>
            <a:endParaRPr lang="en-US"/>
          </a:p>
        </p:txBody>
      </p:sp>
    </p:spTree>
    <p:extLst>
      <p:ext uri="{BB962C8B-B14F-4D97-AF65-F5344CB8AC3E}">
        <p14:creationId xmlns:p14="http://schemas.microsoft.com/office/powerpoint/2010/main" val="1056146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F0B32-7E7A-554D-A1A5-D9006B28DA3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15ACC8C-BEA6-EE44-85AA-10299F1DA3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AE614F5-6662-5D4C-B0A1-ACB8A2BF50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ACFAD25-44C4-7745-952F-5CE396B4E5B7}"/>
              </a:ext>
            </a:extLst>
          </p:cNvPr>
          <p:cNvSpPr>
            <a:spLocks noGrp="1"/>
          </p:cNvSpPr>
          <p:nvPr>
            <p:ph type="dt" sz="half" idx="10"/>
          </p:nvPr>
        </p:nvSpPr>
        <p:spPr/>
        <p:txBody>
          <a:bodyPr/>
          <a:lstStyle/>
          <a:p>
            <a:fld id="{CA4D987D-6DD5-F949-8501-81198F39E62B}" type="datetimeFigureOut">
              <a:rPr lang="en-US" smtClean="0"/>
              <a:t>12/10/2020</a:t>
            </a:fld>
            <a:endParaRPr lang="en-US"/>
          </a:p>
        </p:txBody>
      </p:sp>
      <p:sp>
        <p:nvSpPr>
          <p:cNvPr id="6" name="Footer Placeholder 5">
            <a:extLst>
              <a:ext uri="{FF2B5EF4-FFF2-40B4-BE49-F238E27FC236}">
                <a16:creationId xmlns:a16="http://schemas.microsoft.com/office/drawing/2014/main" id="{2A89D11F-E94E-8D42-9ECE-23AA84B2F8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1134F0-ACF6-7443-AABE-3C6C1344B1F5}"/>
              </a:ext>
            </a:extLst>
          </p:cNvPr>
          <p:cNvSpPr>
            <a:spLocks noGrp="1"/>
          </p:cNvSpPr>
          <p:nvPr>
            <p:ph type="sldNum" sz="quarter" idx="12"/>
          </p:nvPr>
        </p:nvSpPr>
        <p:spPr/>
        <p:txBody>
          <a:bodyPr/>
          <a:lstStyle/>
          <a:p>
            <a:fld id="{8BED1D00-D190-9B45-85D7-F35CE3A2AF5F}" type="slidenum">
              <a:rPr lang="en-US" smtClean="0"/>
              <a:t>‹#›</a:t>
            </a:fld>
            <a:endParaRPr lang="en-US"/>
          </a:p>
        </p:txBody>
      </p:sp>
    </p:spTree>
    <p:extLst>
      <p:ext uri="{BB962C8B-B14F-4D97-AF65-F5344CB8AC3E}">
        <p14:creationId xmlns:p14="http://schemas.microsoft.com/office/powerpoint/2010/main" val="1773966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3FD2E-69F2-4E4E-863B-4F3BF0CC822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2223CE1-7CB0-2B45-9A3C-9E6C430289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C1949A-0999-EA43-BCD2-35142F09E9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D1E7604-B5D8-414F-91A9-0F6B32C2AA0A}"/>
              </a:ext>
            </a:extLst>
          </p:cNvPr>
          <p:cNvSpPr>
            <a:spLocks noGrp="1"/>
          </p:cNvSpPr>
          <p:nvPr>
            <p:ph type="dt" sz="half" idx="10"/>
          </p:nvPr>
        </p:nvSpPr>
        <p:spPr/>
        <p:txBody>
          <a:bodyPr/>
          <a:lstStyle/>
          <a:p>
            <a:fld id="{CA4D987D-6DD5-F949-8501-81198F39E62B}" type="datetimeFigureOut">
              <a:rPr lang="en-US" smtClean="0"/>
              <a:t>12/10/2020</a:t>
            </a:fld>
            <a:endParaRPr lang="en-US"/>
          </a:p>
        </p:txBody>
      </p:sp>
      <p:sp>
        <p:nvSpPr>
          <p:cNvPr id="6" name="Footer Placeholder 5">
            <a:extLst>
              <a:ext uri="{FF2B5EF4-FFF2-40B4-BE49-F238E27FC236}">
                <a16:creationId xmlns:a16="http://schemas.microsoft.com/office/drawing/2014/main" id="{70F20FB3-86E7-4D4D-8199-D73134AF3A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090684-729C-624E-A3B6-37A3437261ED}"/>
              </a:ext>
            </a:extLst>
          </p:cNvPr>
          <p:cNvSpPr>
            <a:spLocks noGrp="1"/>
          </p:cNvSpPr>
          <p:nvPr>
            <p:ph type="sldNum" sz="quarter" idx="12"/>
          </p:nvPr>
        </p:nvSpPr>
        <p:spPr/>
        <p:txBody>
          <a:bodyPr/>
          <a:lstStyle/>
          <a:p>
            <a:fld id="{8BED1D00-D190-9B45-85D7-F35CE3A2AF5F}" type="slidenum">
              <a:rPr lang="en-US" smtClean="0"/>
              <a:t>‹#›</a:t>
            </a:fld>
            <a:endParaRPr lang="en-US"/>
          </a:p>
        </p:txBody>
      </p:sp>
    </p:spTree>
    <p:extLst>
      <p:ext uri="{BB962C8B-B14F-4D97-AF65-F5344CB8AC3E}">
        <p14:creationId xmlns:p14="http://schemas.microsoft.com/office/powerpoint/2010/main" val="3572757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75A564-B034-EF41-8692-F747E84B15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9873A21-B49D-E94D-93DA-F2126FA22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B8FA74-F75D-B745-A17D-890FC9A5A2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D987D-6DD5-F949-8501-81198F39E62B}" type="datetimeFigureOut">
              <a:rPr lang="en-US" smtClean="0"/>
              <a:t>12/10/2020</a:t>
            </a:fld>
            <a:endParaRPr lang="en-US"/>
          </a:p>
        </p:txBody>
      </p:sp>
      <p:sp>
        <p:nvSpPr>
          <p:cNvPr id="5" name="Footer Placeholder 4">
            <a:extLst>
              <a:ext uri="{FF2B5EF4-FFF2-40B4-BE49-F238E27FC236}">
                <a16:creationId xmlns:a16="http://schemas.microsoft.com/office/drawing/2014/main" id="{F21BB2F9-F1D7-B048-A0A0-09AC41B705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1DBA39-11BF-894D-9796-1F06A8FE69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ED1D00-D190-9B45-85D7-F35CE3A2AF5F}" type="slidenum">
              <a:rPr lang="en-US" smtClean="0"/>
              <a:t>‹#›</a:t>
            </a:fld>
            <a:endParaRPr lang="en-US"/>
          </a:p>
        </p:txBody>
      </p:sp>
    </p:spTree>
    <p:extLst>
      <p:ext uri="{BB962C8B-B14F-4D97-AF65-F5344CB8AC3E}">
        <p14:creationId xmlns:p14="http://schemas.microsoft.com/office/powerpoint/2010/main" val="498711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https://www.espaceglobalfreight.com/email/photo-tony.jp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4B4C66-0A49-644C-8497-8077DFD003D9}"/>
              </a:ext>
            </a:extLst>
          </p:cNvPr>
          <p:cNvPicPr>
            <a:picLocks noChangeAspect="1"/>
          </p:cNvPicPr>
          <p:nvPr/>
        </p:nvPicPr>
        <p:blipFill>
          <a:blip r:embed="rId2"/>
          <a:stretch>
            <a:fillRect/>
          </a:stretch>
        </p:blipFill>
        <p:spPr>
          <a:xfrm>
            <a:off x="620663" y="1710471"/>
            <a:ext cx="10950674" cy="2476938"/>
          </a:xfrm>
          <a:prstGeom prst="rect">
            <a:avLst/>
          </a:prstGeom>
        </p:spPr>
      </p:pic>
    </p:spTree>
    <p:extLst>
      <p:ext uri="{BB962C8B-B14F-4D97-AF65-F5344CB8AC3E}">
        <p14:creationId xmlns:p14="http://schemas.microsoft.com/office/powerpoint/2010/main" val="2968342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EE5BAAF-DF75-F442-9B73-D5CD14BFCB9D}"/>
              </a:ext>
            </a:extLst>
          </p:cNvPr>
          <p:cNvSpPr>
            <a:spLocks noGrp="1"/>
          </p:cNvSpPr>
          <p:nvPr>
            <p:ph idx="1"/>
          </p:nvPr>
        </p:nvSpPr>
        <p:spPr>
          <a:xfrm>
            <a:off x="928455" y="1253331"/>
            <a:ext cx="4926496" cy="4388344"/>
          </a:xfrm>
        </p:spPr>
        <p:txBody>
          <a:bodyPr>
            <a:normAutofit fontScale="92500" lnSpcReduction="10000"/>
          </a:bodyPr>
          <a:lstStyle/>
          <a:p>
            <a:r>
              <a:rPr lang="en-GB" sz="2400" dirty="0"/>
              <a:t>Last minute notification</a:t>
            </a:r>
          </a:p>
          <a:p>
            <a:endParaRPr lang="en-GB" sz="2400" dirty="0"/>
          </a:p>
          <a:p>
            <a:r>
              <a:rPr lang="en-GB" sz="2400" dirty="0"/>
              <a:t>Commercial invoices likely to only be available on day of collection only</a:t>
            </a:r>
          </a:p>
          <a:p>
            <a:endParaRPr lang="en-GB" sz="2400" dirty="0"/>
          </a:p>
          <a:p>
            <a:r>
              <a:rPr lang="en-GB" sz="2400" dirty="0"/>
              <a:t>If vans load late, no-one at premises to issue commercial invoice so export and transit declarations can be made</a:t>
            </a:r>
          </a:p>
          <a:p>
            <a:endParaRPr lang="en-GB" sz="2400" dirty="0"/>
          </a:p>
          <a:p>
            <a:r>
              <a:rPr lang="en-GB" sz="2400" dirty="0"/>
              <a:t>If delivery in France, impossible to get a pre-lodged French import declaration to the driver</a:t>
            </a:r>
          </a:p>
        </p:txBody>
      </p:sp>
      <p:sp>
        <p:nvSpPr>
          <p:cNvPr id="5" name="Title 5">
            <a:extLst>
              <a:ext uri="{FF2B5EF4-FFF2-40B4-BE49-F238E27FC236}">
                <a16:creationId xmlns:a16="http://schemas.microsoft.com/office/drawing/2014/main" id="{5F273C5B-6368-F04C-A67C-B0C743C80B18}"/>
              </a:ext>
            </a:extLst>
          </p:cNvPr>
          <p:cNvSpPr>
            <a:spLocks noGrp="1"/>
          </p:cNvSpPr>
          <p:nvPr>
            <p:ph type="title"/>
          </p:nvPr>
        </p:nvSpPr>
        <p:spPr>
          <a:xfrm>
            <a:off x="597151" y="520535"/>
            <a:ext cx="10515600" cy="315912"/>
          </a:xfrm>
        </p:spPr>
        <p:txBody>
          <a:bodyPr>
            <a:noAutofit/>
          </a:bodyPr>
          <a:lstStyle/>
          <a:p>
            <a:r>
              <a:rPr lang="en-US" sz="2800" dirty="0">
                <a:solidFill>
                  <a:srgbClr val="EE8036"/>
                </a:solidFill>
                <a:latin typeface="Bliss" pitchFamily="2" charset="77"/>
              </a:rPr>
              <a:t>EXPORT EUROPEAN EXPRESS FREIGHT</a:t>
            </a:r>
          </a:p>
        </p:txBody>
      </p:sp>
      <p:pic>
        <p:nvPicPr>
          <p:cNvPr id="6" name="Picture 5" descr="Espace's &quot; Freight Emergency Service&quot; launches online European Express  Transport Calculator | Warehouse &amp; Logistics News">
            <a:extLst>
              <a:ext uri="{FF2B5EF4-FFF2-40B4-BE49-F238E27FC236}">
                <a16:creationId xmlns:a16="http://schemas.microsoft.com/office/drawing/2014/main" id="{1F2DEF42-089A-7746-BBDD-7000915819D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364914"/>
            <a:ext cx="5731510" cy="3817620"/>
          </a:xfrm>
          <a:prstGeom prst="rect">
            <a:avLst/>
          </a:prstGeom>
          <a:noFill/>
          <a:ln>
            <a:noFill/>
          </a:ln>
        </p:spPr>
      </p:pic>
    </p:spTree>
    <p:extLst>
      <p:ext uri="{BB962C8B-B14F-4D97-AF65-F5344CB8AC3E}">
        <p14:creationId xmlns:p14="http://schemas.microsoft.com/office/powerpoint/2010/main" val="2200873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B28BFE4-E89F-C943-BD38-26EC92902B20}"/>
              </a:ext>
            </a:extLst>
          </p:cNvPr>
          <p:cNvSpPr>
            <a:spLocks noGrp="1"/>
          </p:cNvSpPr>
          <p:nvPr>
            <p:ph idx="1"/>
          </p:nvPr>
        </p:nvSpPr>
        <p:spPr>
          <a:xfrm>
            <a:off x="928455" y="1897811"/>
            <a:ext cx="10184296" cy="3743864"/>
          </a:xfrm>
        </p:spPr>
        <p:txBody>
          <a:bodyPr>
            <a:normAutofit/>
          </a:bodyPr>
          <a:lstStyle/>
          <a:p>
            <a:pPr marL="0" indent="0">
              <a:buNone/>
            </a:pPr>
            <a:r>
              <a:rPr lang="en-GB" sz="2400" b="1" dirty="0">
                <a:solidFill>
                  <a:srgbClr val="EE8036"/>
                </a:solidFill>
              </a:rPr>
              <a:t>Main issue : Relying on 2 EU organisations to take action</a:t>
            </a:r>
            <a:endParaRPr lang="en-GB" sz="2400" dirty="0">
              <a:solidFill>
                <a:srgbClr val="EE8036"/>
              </a:solidFill>
            </a:endParaRPr>
          </a:p>
          <a:p>
            <a:pPr>
              <a:buFont typeface="System Font Regular"/>
              <a:buChar char="-"/>
            </a:pPr>
            <a:r>
              <a:rPr lang="en-GB" sz="1800" dirty="0"/>
              <a:t>Once the EU customer has the UK commercial invoice, they need to get a pre-lodged EU import declaration done by their chosen customs agent and send that back to the UK exporter to give to the collecting driver.</a:t>
            </a:r>
          </a:p>
          <a:p>
            <a:pPr marL="0" indent="0">
              <a:buNone/>
            </a:pPr>
            <a:endParaRPr lang="en-GB" sz="1800" dirty="0"/>
          </a:p>
          <a:p>
            <a:pPr marL="0" indent="0">
              <a:buNone/>
            </a:pPr>
            <a:r>
              <a:rPr lang="en-GB" sz="2400" b="1" dirty="0">
                <a:solidFill>
                  <a:srgbClr val="EE8036"/>
                </a:solidFill>
              </a:rPr>
              <a:t>Solution : Use Transit </a:t>
            </a:r>
            <a:endParaRPr lang="en-GB" sz="2400" dirty="0">
              <a:solidFill>
                <a:srgbClr val="EE8036"/>
              </a:solidFill>
            </a:endParaRPr>
          </a:p>
          <a:p>
            <a:pPr>
              <a:buFont typeface="System Font Regular"/>
              <a:buChar char="-"/>
            </a:pPr>
            <a:r>
              <a:rPr lang="en-GB" sz="1800" dirty="0"/>
              <a:t>Transit will allow you to clear the goods inland in the EU thus relieving the need for a pre-lodged EU import declaration. It comes with a cost. No reliance on EU companies to action anything for the driver to exit the UK. TAD number will need to be sent to the EU importer to be quoted on the EU import declaration. </a:t>
            </a:r>
          </a:p>
          <a:p>
            <a:endParaRPr lang="en-GB" sz="1600" dirty="0"/>
          </a:p>
        </p:txBody>
      </p:sp>
      <p:sp>
        <p:nvSpPr>
          <p:cNvPr id="5" name="Title 5">
            <a:extLst>
              <a:ext uri="{FF2B5EF4-FFF2-40B4-BE49-F238E27FC236}">
                <a16:creationId xmlns:a16="http://schemas.microsoft.com/office/drawing/2014/main" id="{54C9DC70-16F4-1C4D-8583-6CD4B6A58EAA}"/>
              </a:ext>
            </a:extLst>
          </p:cNvPr>
          <p:cNvSpPr>
            <a:spLocks noGrp="1"/>
          </p:cNvSpPr>
          <p:nvPr>
            <p:ph type="title"/>
          </p:nvPr>
        </p:nvSpPr>
        <p:spPr>
          <a:xfrm>
            <a:off x="597151" y="520535"/>
            <a:ext cx="10515600" cy="732796"/>
          </a:xfrm>
        </p:spPr>
        <p:txBody>
          <a:bodyPr>
            <a:noAutofit/>
          </a:bodyPr>
          <a:lstStyle/>
          <a:p>
            <a:pPr algn="ctr"/>
            <a:r>
              <a:rPr lang="en-US" sz="2800" dirty="0">
                <a:solidFill>
                  <a:srgbClr val="EE8036"/>
                </a:solidFill>
                <a:latin typeface="Bliss" pitchFamily="2" charset="77"/>
              </a:rPr>
              <a:t>A POSSIBLE WORK AROUND FOR </a:t>
            </a:r>
            <a:br>
              <a:rPr lang="en-US" sz="2800" dirty="0">
                <a:solidFill>
                  <a:srgbClr val="EE8036"/>
                </a:solidFill>
                <a:latin typeface="Bliss" pitchFamily="2" charset="77"/>
              </a:rPr>
            </a:br>
            <a:r>
              <a:rPr lang="en-US" sz="2800" dirty="0">
                <a:solidFill>
                  <a:srgbClr val="EE8036"/>
                </a:solidFill>
                <a:latin typeface="Bliss" pitchFamily="2" charset="77"/>
              </a:rPr>
              <a:t>PRE-LODGED IMPORT DECLARATION LOADS</a:t>
            </a:r>
          </a:p>
        </p:txBody>
      </p:sp>
    </p:spTree>
    <p:extLst>
      <p:ext uri="{BB962C8B-B14F-4D97-AF65-F5344CB8AC3E}">
        <p14:creationId xmlns:p14="http://schemas.microsoft.com/office/powerpoint/2010/main" val="1767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0E2BFD-58CB-7949-B83D-045A4FEAF3A0}"/>
              </a:ext>
            </a:extLst>
          </p:cNvPr>
          <p:cNvSpPr/>
          <p:nvPr/>
        </p:nvSpPr>
        <p:spPr>
          <a:xfrm>
            <a:off x="684362" y="1029272"/>
            <a:ext cx="5411638" cy="4037900"/>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Export Groupage and part loads not affected by pre-lodged declaration and Transit issue.</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Goods will remain in UK warehouse until commercial invoices are made available. </a:t>
            </a:r>
          </a:p>
          <a:p>
            <a:pPr>
              <a:lnSpc>
                <a:spcPct val="107000"/>
              </a:lnSpc>
              <a:spcAft>
                <a:spcPts val="800"/>
              </a:spcAft>
            </a:pPr>
            <a:r>
              <a:rPr lang="en-GB" sz="2400" b="1" dirty="0">
                <a:solidFill>
                  <a:srgbClr val="EE8036"/>
                </a:solidFill>
              </a:rPr>
              <a:t>TRADE IS NOT ABOUT GOODS. IT IS ABOUT DATA. DATA MOVES GOODS.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r>
              <a:rPr lang="en-GB" dirty="0"/>
              <a:t>Issue is just for export full loads and express as the driver leaves directly for the port after loading.  </a:t>
            </a:r>
          </a:p>
          <a:p>
            <a:endParaRPr lang="en-GB" dirty="0"/>
          </a:p>
          <a:p>
            <a:r>
              <a:rPr lang="en-GB" dirty="0"/>
              <a:t>Driver should not be sent to load shipment unless the shipment has been given permission to proceed (P2P) from CHIEF.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Espace's &quot; Freight Emergency Service&quot; launches online European Express  Transport Calculator | Warehouse &amp; Logistics News">
            <a:extLst>
              <a:ext uri="{FF2B5EF4-FFF2-40B4-BE49-F238E27FC236}">
                <a16:creationId xmlns:a16="http://schemas.microsoft.com/office/drawing/2014/main" id="{702C7FB4-6692-224B-B5DF-20DFBC4C1E9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97600" y="1520154"/>
            <a:ext cx="5411638" cy="3285526"/>
          </a:xfrm>
          <a:prstGeom prst="rect">
            <a:avLst/>
          </a:prstGeom>
          <a:noFill/>
          <a:ln>
            <a:noFill/>
          </a:ln>
        </p:spPr>
      </p:pic>
    </p:spTree>
    <p:extLst>
      <p:ext uri="{BB962C8B-B14F-4D97-AF65-F5344CB8AC3E}">
        <p14:creationId xmlns:p14="http://schemas.microsoft.com/office/powerpoint/2010/main" val="336655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35C04-C546-DB48-A10A-28D9DB449107}"/>
              </a:ext>
            </a:extLst>
          </p:cNvPr>
          <p:cNvSpPr>
            <a:spLocks noGrp="1"/>
          </p:cNvSpPr>
          <p:nvPr>
            <p:ph type="title"/>
          </p:nvPr>
        </p:nvSpPr>
        <p:spPr>
          <a:xfrm>
            <a:off x="838200" y="504825"/>
            <a:ext cx="10515600" cy="384175"/>
          </a:xfrm>
        </p:spPr>
        <p:txBody>
          <a:bodyPr>
            <a:normAutofit fontScale="90000"/>
          </a:bodyPr>
          <a:lstStyle/>
          <a:p>
            <a:r>
              <a:rPr lang="en-GB" sz="2800" dirty="0">
                <a:solidFill>
                  <a:srgbClr val="EE8036"/>
                </a:solidFill>
                <a:latin typeface="Bliss" pitchFamily="2" charset="77"/>
              </a:rPr>
              <a:t>WHAT IS THE ELEPHANT IN THE ROOM? </a:t>
            </a:r>
            <a:endParaRPr lang="en-US" sz="2800" dirty="0">
              <a:solidFill>
                <a:srgbClr val="EE8036"/>
              </a:solidFill>
              <a:latin typeface="Bliss" pitchFamily="2" charset="77"/>
            </a:endParaRPr>
          </a:p>
        </p:txBody>
      </p:sp>
      <p:pic>
        <p:nvPicPr>
          <p:cNvPr id="4" name="Content Placeholder 3" descr="Identifying the Elephant in the Room | Inc.com">
            <a:extLst>
              <a:ext uri="{FF2B5EF4-FFF2-40B4-BE49-F238E27FC236}">
                <a16:creationId xmlns:a16="http://schemas.microsoft.com/office/drawing/2014/main" id="{EE83ACCB-9561-475F-838A-5BD8E55FF965}"/>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19301" y="1252539"/>
            <a:ext cx="7581900" cy="4017962"/>
          </a:xfrm>
          <a:prstGeom prst="rect">
            <a:avLst/>
          </a:prstGeom>
          <a:noFill/>
          <a:ln>
            <a:noFill/>
          </a:ln>
        </p:spPr>
      </p:pic>
    </p:spTree>
    <p:extLst>
      <p:ext uri="{BB962C8B-B14F-4D97-AF65-F5344CB8AC3E}">
        <p14:creationId xmlns:p14="http://schemas.microsoft.com/office/powerpoint/2010/main" val="3888380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35C04-C546-DB48-A10A-28D9DB449107}"/>
              </a:ext>
            </a:extLst>
          </p:cNvPr>
          <p:cNvSpPr>
            <a:spLocks noGrp="1"/>
          </p:cNvSpPr>
          <p:nvPr>
            <p:ph type="title"/>
          </p:nvPr>
        </p:nvSpPr>
        <p:spPr>
          <a:xfrm>
            <a:off x="838200" y="329609"/>
            <a:ext cx="10515600" cy="559391"/>
          </a:xfrm>
        </p:spPr>
        <p:txBody>
          <a:bodyPr>
            <a:noAutofit/>
          </a:bodyPr>
          <a:lstStyle/>
          <a:p>
            <a:r>
              <a:rPr lang="en-GB" sz="2400" b="1" dirty="0">
                <a:solidFill>
                  <a:srgbClr val="EE8036"/>
                </a:solidFill>
              </a:rPr>
              <a:t>Entry Summary Declaration / Safety and Security Declaration / ENS</a:t>
            </a:r>
            <a:br>
              <a:rPr lang="en-GB" sz="2400" dirty="0">
                <a:solidFill>
                  <a:srgbClr val="EE8036"/>
                </a:solidFill>
              </a:rPr>
            </a:br>
            <a:endParaRPr lang="en-US" sz="2400" dirty="0">
              <a:solidFill>
                <a:srgbClr val="EE8036"/>
              </a:solidFill>
              <a:latin typeface="Bliss" pitchFamily="2" charset="77"/>
            </a:endParaRPr>
          </a:p>
        </p:txBody>
      </p:sp>
      <p:sp>
        <p:nvSpPr>
          <p:cNvPr id="3" name="Content Placeholder 2">
            <a:extLst>
              <a:ext uri="{FF2B5EF4-FFF2-40B4-BE49-F238E27FC236}">
                <a16:creationId xmlns:a16="http://schemas.microsoft.com/office/drawing/2014/main" id="{DDB72A94-900B-5F47-B345-9E831A4AC1DB}"/>
              </a:ext>
            </a:extLst>
          </p:cNvPr>
          <p:cNvSpPr>
            <a:spLocks noGrp="1"/>
          </p:cNvSpPr>
          <p:nvPr>
            <p:ph idx="1"/>
          </p:nvPr>
        </p:nvSpPr>
        <p:spPr>
          <a:xfrm>
            <a:off x="838200" y="1253331"/>
            <a:ext cx="10515600" cy="4584762"/>
          </a:xfrm>
        </p:spPr>
        <p:txBody>
          <a:bodyPr>
            <a:normAutofit fontScale="70000" lnSpcReduction="20000"/>
          </a:bodyPr>
          <a:lstStyle/>
          <a:p>
            <a:pPr marL="0" indent="0">
              <a:buNone/>
            </a:pPr>
            <a:r>
              <a:rPr lang="en-GB" dirty="0"/>
              <a:t>This is declaration that needs to be filed electronically into the Import Control System of the EU country of arrival so their Customs know what goods are arriving into their ports from 3</a:t>
            </a:r>
            <a:r>
              <a:rPr lang="en-GB" baseline="30000" dirty="0"/>
              <a:t>rd</a:t>
            </a:r>
            <a:r>
              <a:rPr lang="en-GB" dirty="0"/>
              <a:t> countries.</a:t>
            </a:r>
          </a:p>
          <a:p>
            <a:pPr marL="0" indent="0">
              <a:lnSpc>
                <a:spcPct val="170000"/>
              </a:lnSpc>
              <a:buNone/>
            </a:pPr>
            <a:r>
              <a:rPr lang="en-GB" b="1" dirty="0">
                <a:solidFill>
                  <a:srgbClr val="EE8036"/>
                </a:solidFill>
              </a:rPr>
              <a:t>Why is this important?</a:t>
            </a:r>
            <a:r>
              <a:rPr lang="en-GB" dirty="0">
                <a:solidFill>
                  <a:srgbClr val="EE8036"/>
                </a:solidFill>
              </a:rPr>
              <a:t> </a:t>
            </a:r>
          </a:p>
          <a:p>
            <a:pPr marL="0" indent="0">
              <a:buNone/>
            </a:pPr>
            <a:r>
              <a:rPr lang="en-GB" dirty="0"/>
              <a:t>HGV driver cannot exit UK unless this declaration has been made. </a:t>
            </a:r>
          </a:p>
          <a:p>
            <a:pPr marL="0" indent="0">
              <a:lnSpc>
                <a:spcPct val="170000"/>
              </a:lnSpc>
              <a:buNone/>
            </a:pPr>
            <a:r>
              <a:rPr lang="en-GB" b="1" dirty="0">
                <a:solidFill>
                  <a:srgbClr val="EE8036"/>
                </a:solidFill>
              </a:rPr>
              <a:t>Who is responsible for making the safety and security declaration?</a:t>
            </a:r>
            <a:r>
              <a:rPr lang="en-GB" dirty="0">
                <a:solidFill>
                  <a:srgbClr val="EE8036"/>
                </a:solidFill>
              </a:rPr>
              <a:t> </a:t>
            </a:r>
          </a:p>
          <a:p>
            <a:pPr marL="0" indent="0">
              <a:buNone/>
            </a:pPr>
            <a:r>
              <a:rPr lang="en-GB" dirty="0"/>
              <a:t>Operator of the active means of transport. Ferry company for un-accompanied trailers and haulier for accompanied trailers.</a:t>
            </a:r>
          </a:p>
          <a:p>
            <a:pPr marL="0" indent="0">
              <a:lnSpc>
                <a:spcPct val="170000"/>
              </a:lnSpc>
              <a:buNone/>
            </a:pPr>
            <a:r>
              <a:rPr lang="en-GB" b="1" dirty="0">
                <a:solidFill>
                  <a:srgbClr val="EE8036"/>
                </a:solidFill>
              </a:rPr>
              <a:t>When does the ENS have to be made by?</a:t>
            </a:r>
          </a:p>
          <a:p>
            <a:pPr marL="0" indent="0">
              <a:buNone/>
            </a:pPr>
            <a:r>
              <a:rPr lang="en-GB" b="1" dirty="0"/>
              <a:t> </a:t>
            </a:r>
            <a:r>
              <a:rPr lang="en-GB" dirty="0"/>
              <a:t>Eurotunnel 1 hour, ferry 2 hours before arrival in</a:t>
            </a:r>
            <a:r>
              <a:rPr lang="en-GB" b="1" dirty="0"/>
              <a:t> </a:t>
            </a:r>
            <a:r>
              <a:rPr lang="en-GB" dirty="0"/>
              <a:t>EU. </a:t>
            </a:r>
          </a:p>
          <a:p>
            <a:pPr marL="0" indent="0">
              <a:lnSpc>
                <a:spcPct val="170000"/>
              </a:lnSpc>
              <a:buNone/>
            </a:pPr>
            <a:r>
              <a:rPr lang="en-GB" b="1" dirty="0">
                <a:solidFill>
                  <a:srgbClr val="EE8036"/>
                </a:solidFill>
              </a:rPr>
              <a:t>What is the problem? </a:t>
            </a:r>
          </a:p>
          <a:p>
            <a:pPr marL="0" indent="0">
              <a:buNone/>
            </a:pPr>
            <a:r>
              <a:rPr lang="en-GB" dirty="0"/>
              <a:t>Hauliers either don’t want to make this declaration or don’t know how to.</a:t>
            </a:r>
          </a:p>
        </p:txBody>
      </p:sp>
    </p:spTree>
    <p:extLst>
      <p:ext uri="{BB962C8B-B14F-4D97-AF65-F5344CB8AC3E}">
        <p14:creationId xmlns:p14="http://schemas.microsoft.com/office/powerpoint/2010/main" val="177276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14D94-1CA0-A34A-8A23-327C2DD12FD8}"/>
              </a:ext>
            </a:extLst>
          </p:cNvPr>
          <p:cNvPicPr>
            <a:picLocks noChangeAspect="1"/>
          </p:cNvPicPr>
          <p:nvPr/>
        </p:nvPicPr>
        <p:blipFill>
          <a:blip r:embed="rId2"/>
          <a:stretch>
            <a:fillRect/>
          </a:stretch>
        </p:blipFill>
        <p:spPr>
          <a:xfrm>
            <a:off x="2073512" y="848434"/>
            <a:ext cx="8044974" cy="2991420"/>
          </a:xfrm>
          <a:prstGeom prst="rect">
            <a:avLst/>
          </a:prstGeom>
        </p:spPr>
      </p:pic>
      <p:sp>
        <p:nvSpPr>
          <p:cNvPr id="7" name="Title 1">
            <a:extLst>
              <a:ext uri="{FF2B5EF4-FFF2-40B4-BE49-F238E27FC236}">
                <a16:creationId xmlns:a16="http://schemas.microsoft.com/office/drawing/2014/main" id="{923D99C9-A0A8-764E-B2B5-32661F447E86}"/>
              </a:ext>
            </a:extLst>
          </p:cNvPr>
          <p:cNvSpPr>
            <a:spLocks noGrp="1"/>
          </p:cNvSpPr>
          <p:nvPr>
            <p:ph type="title"/>
          </p:nvPr>
        </p:nvSpPr>
        <p:spPr>
          <a:xfrm>
            <a:off x="838200" y="441325"/>
            <a:ext cx="10515600" cy="384175"/>
          </a:xfrm>
        </p:spPr>
        <p:txBody>
          <a:bodyPr>
            <a:normAutofit fontScale="90000"/>
          </a:bodyPr>
          <a:lstStyle/>
          <a:p>
            <a:r>
              <a:rPr lang="en-GB" sz="2800" dirty="0">
                <a:solidFill>
                  <a:srgbClr val="EE8036"/>
                </a:solidFill>
                <a:latin typeface="Bliss" pitchFamily="2" charset="77"/>
              </a:rPr>
              <a:t>Export process pre and post Brexit</a:t>
            </a:r>
            <a:endParaRPr lang="en-US" sz="2800" dirty="0">
              <a:solidFill>
                <a:srgbClr val="EE8036"/>
              </a:solidFill>
              <a:latin typeface="Bliss" pitchFamily="2" charset="77"/>
            </a:endParaRPr>
          </a:p>
        </p:txBody>
      </p:sp>
      <p:sp>
        <p:nvSpPr>
          <p:cNvPr id="8" name="TextBox 7">
            <a:extLst>
              <a:ext uri="{FF2B5EF4-FFF2-40B4-BE49-F238E27FC236}">
                <a16:creationId xmlns:a16="http://schemas.microsoft.com/office/drawing/2014/main" id="{D4F1A949-3F64-8E47-82B3-93C894D4DAB4}"/>
              </a:ext>
            </a:extLst>
          </p:cNvPr>
          <p:cNvSpPr txBox="1"/>
          <p:nvPr/>
        </p:nvSpPr>
        <p:spPr>
          <a:xfrm>
            <a:off x="838201" y="4019957"/>
            <a:ext cx="5562600" cy="2031325"/>
          </a:xfrm>
          <a:prstGeom prst="rect">
            <a:avLst/>
          </a:prstGeom>
          <a:noFill/>
        </p:spPr>
        <p:txBody>
          <a:bodyPr wrap="square" rtlCol="0">
            <a:spAutoFit/>
          </a:bodyPr>
          <a:lstStyle/>
          <a:p>
            <a:r>
              <a:rPr lang="en-GB" dirty="0"/>
              <a:t>PRE-1</a:t>
            </a:r>
            <a:r>
              <a:rPr lang="en-GB" baseline="30000" dirty="0"/>
              <a:t>st</a:t>
            </a:r>
            <a:r>
              <a:rPr lang="en-GB" dirty="0"/>
              <a:t> January 2021: Haulier does D and E</a:t>
            </a:r>
          </a:p>
          <a:p>
            <a:r>
              <a:rPr lang="en-GB" dirty="0"/>
              <a:t>POST-1</a:t>
            </a:r>
            <a:r>
              <a:rPr lang="en-GB" baseline="30000" dirty="0"/>
              <a:t>st</a:t>
            </a:r>
            <a:r>
              <a:rPr lang="en-GB" dirty="0"/>
              <a:t> January 2021: Someone needs to do points 1 – 6 </a:t>
            </a:r>
          </a:p>
          <a:p>
            <a:r>
              <a:rPr lang="en-GB" dirty="0"/>
              <a:t> </a:t>
            </a:r>
          </a:p>
          <a:p>
            <a:r>
              <a:rPr lang="en-GB" b="1" dirty="0">
                <a:solidFill>
                  <a:srgbClr val="EE8036"/>
                </a:solidFill>
              </a:rPr>
              <a:t>DIFFERENCE BETWEEN A HAULIER AND A FORWARDER? </a:t>
            </a:r>
            <a:endParaRPr lang="en-GB" dirty="0">
              <a:solidFill>
                <a:srgbClr val="EE8036"/>
              </a:solidFill>
            </a:endParaRPr>
          </a:p>
          <a:p>
            <a:r>
              <a:rPr lang="en-GB" dirty="0"/>
              <a:t>A haulier collects and delivers freight</a:t>
            </a:r>
          </a:p>
          <a:p>
            <a:r>
              <a:rPr lang="en-GB" dirty="0"/>
              <a:t>A forwarder manages the data and the borders</a:t>
            </a:r>
          </a:p>
          <a:p>
            <a:endParaRPr lang="en-US" dirty="0"/>
          </a:p>
        </p:txBody>
      </p:sp>
      <p:sp>
        <p:nvSpPr>
          <p:cNvPr id="10" name="Title 1">
            <a:extLst>
              <a:ext uri="{FF2B5EF4-FFF2-40B4-BE49-F238E27FC236}">
                <a16:creationId xmlns:a16="http://schemas.microsoft.com/office/drawing/2014/main" id="{781E1166-1021-C247-823D-FB2C06BF0E4B}"/>
              </a:ext>
            </a:extLst>
          </p:cNvPr>
          <p:cNvSpPr txBox="1">
            <a:spLocks/>
          </p:cNvSpPr>
          <p:nvPr/>
        </p:nvSpPr>
        <p:spPr>
          <a:xfrm>
            <a:off x="7481887" y="4177118"/>
            <a:ext cx="3871912" cy="14092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latin typeface="Bliss" pitchFamily="2" charset="77"/>
              </a:rPr>
              <a:t>Trade isn’t about goods</a:t>
            </a:r>
            <a:br>
              <a:rPr lang="en-US" sz="2000" b="1" dirty="0">
                <a:latin typeface="Bliss" pitchFamily="2" charset="77"/>
              </a:rPr>
            </a:br>
            <a:r>
              <a:rPr lang="en-US" sz="2000" b="1" dirty="0">
                <a:latin typeface="Bliss" pitchFamily="2" charset="77"/>
              </a:rPr>
              <a:t>Trade is about DATA</a:t>
            </a:r>
            <a:br>
              <a:rPr lang="en-US" sz="2000" b="1" dirty="0">
                <a:latin typeface="Bliss" pitchFamily="2" charset="77"/>
              </a:rPr>
            </a:br>
            <a:br>
              <a:rPr lang="en-US" sz="2000" b="1" dirty="0">
                <a:latin typeface="Bliss" pitchFamily="2" charset="77"/>
              </a:rPr>
            </a:br>
            <a:r>
              <a:rPr lang="en-US" sz="2000" b="1" dirty="0">
                <a:latin typeface="Bliss" pitchFamily="2" charset="77"/>
              </a:rPr>
              <a:t>Goods sit in the warehouse</a:t>
            </a:r>
            <a:br>
              <a:rPr lang="en-US" sz="2000" b="1" dirty="0">
                <a:latin typeface="Bliss" pitchFamily="2" charset="77"/>
              </a:rPr>
            </a:br>
            <a:r>
              <a:rPr lang="en-US" sz="2000" b="1" dirty="0">
                <a:latin typeface="Bliss" pitchFamily="2" charset="77"/>
              </a:rPr>
              <a:t>until DATA moves them.</a:t>
            </a:r>
          </a:p>
        </p:txBody>
      </p:sp>
    </p:spTree>
    <p:extLst>
      <p:ext uri="{BB962C8B-B14F-4D97-AF65-F5344CB8AC3E}">
        <p14:creationId xmlns:p14="http://schemas.microsoft.com/office/powerpoint/2010/main" val="137666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035230B-B499-554D-80E1-CCB8344BD731}"/>
              </a:ext>
            </a:extLst>
          </p:cNvPr>
          <p:cNvSpPr>
            <a:spLocks noGrp="1"/>
          </p:cNvSpPr>
          <p:nvPr>
            <p:ph idx="1"/>
          </p:nvPr>
        </p:nvSpPr>
        <p:spPr>
          <a:xfrm>
            <a:off x="838200" y="1353347"/>
            <a:ext cx="9620250" cy="4351338"/>
          </a:xfrm>
        </p:spPr>
        <p:txBody>
          <a:bodyPr>
            <a:normAutofit fontScale="40000" lnSpcReduction="20000"/>
          </a:bodyPr>
          <a:lstStyle/>
          <a:p>
            <a:pPr marL="914400" lvl="0" indent="-914400">
              <a:buFont typeface="+mj-lt"/>
              <a:buAutoNum type="arabicPeriod"/>
            </a:pPr>
            <a:r>
              <a:rPr lang="en-GB" sz="4900" b="1" dirty="0"/>
              <a:t>Have to decide how you will be making your UK import declarations</a:t>
            </a:r>
            <a:endParaRPr lang="en-GB" sz="4900" dirty="0"/>
          </a:p>
          <a:p>
            <a:pPr marL="0" indent="0">
              <a:buNone/>
            </a:pPr>
            <a:r>
              <a:rPr lang="en-GB" sz="4900" b="1" dirty="0">
                <a:solidFill>
                  <a:srgbClr val="EE8036"/>
                </a:solidFill>
              </a:rPr>
              <a:t>	Deferred (EIDR) or full declarations</a:t>
            </a:r>
          </a:p>
          <a:p>
            <a:pPr marL="0" indent="0">
              <a:buNone/>
            </a:pPr>
            <a:r>
              <a:rPr lang="en-GB" sz="4900" b="1" dirty="0"/>
              <a:t> </a:t>
            </a:r>
            <a:endParaRPr lang="en-GB" sz="4900" dirty="0"/>
          </a:p>
          <a:p>
            <a:pPr marL="914400" lvl="0" indent="-914400">
              <a:buFont typeface="+mj-lt"/>
              <a:buAutoNum type="arabicPeriod" startAt="2"/>
            </a:pPr>
            <a:r>
              <a:rPr lang="en-GB" sz="4900" b="1" dirty="0"/>
              <a:t>Have to decide how you want to handle UK import VAT</a:t>
            </a:r>
          </a:p>
          <a:p>
            <a:pPr marL="0" lvl="0" indent="0">
              <a:buNone/>
            </a:pPr>
            <a:r>
              <a:rPr lang="en-GB" sz="4900" b="1" dirty="0">
                <a:solidFill>
                  <a:srgbClr val="EE8036"/>
                </a:solidFill>
              </a:rPr>
              <a:t>	Defer it with Postponed VAT Accounting or pay on entry</a:t>
            </a:r>
            <a:endParaRPr lang="en-GB" sz="4900" dirty="0">
              <a:solidFill>
                <a:srgbClr val="EE8036"/>
              </a:solidFill>
            </a:endParaRPr>
          </a:p>
          <a:p>
            <a:pPr marL="0" indent="0">
              <a:buNone/>
            </a:pPr>
            <a:r>
              <a:rPr lang="en-GB" sz="4900" b="1" dirty="0"/>
              <a:t> </a:t>
            </a:r>
            <a:endParaRPr lang="en-GB" sz="4900" dirty="0"/>
          </a:p>
          <a:p>
            <a:pPr marL="914400" lvl="0" indent="-914400">
              <a:buFont typeface="+mj-lt"/>
              <a:buAutoNum type="arabicPeriod" startAt="3"/>
            </a:pPr>
            <a:r>
              <a:rPr lang="en-GB" sz="4900" b="1" dirty="0"/>
              <a:t>£10,000 UK deferment account without a bank guarantee</a:t>
            </a:r>
            <a:endParaRPr lang="en-GB" sz="4900" dirty="0"/>
          </a:p>
          <a:p>
            <a:pPr marL="0" indent="0">
              <a:buNone/>
            </a:pPr>
            <a:r>
              <a:rPr lang="en-GB" sz="4900" b="1" dirty="0">
                <a:solidFill>
                  <a:srgbClr val="EE8036"/>
                </a:solidFill>
              </a:rPr>
              <a:t>	 https://www.gov.uk/guidance/apply-for-an-account-to-defer-duty-payments-	when-you-import-or-release-goods-into-great-</a:t>
            </a:r>
            <a:r>
              <a:rPr lang="en-GB" sz="4900" b="1" dirty="0" err="1">
                <a:solidFill>
                  <a:srgbClr val="EE8036"/>
                </a:solidFill>
              </a:rPr>
              <a:t>britain</a:t>
            </a:r>
            <a:endParaRPr lang="en-GB" sz="4900" dirty="0">
              <a:solidFill>
                <a:srgbClr val="EE8036"/>
              </a:solidFill>
            </a:endParaRPr>
          </a:p>
          <a:p>
            <a:pPr marL="914400" indent="-914400">
              <a:buFont typeface="+mj-lt"/>
              <a:buAutoNum type="arabicPeriod"/>
            </a:pPr>
            <a:endParaRPr lang="en-GB" sz="4900" dirty="0"/>
          </a:p>
          <a:p>
            <a:pPr marL="914400" lvl="0" indent="-914400">
              <a:buFont typeface="+mj-lt"/>
              <a:buAutoNum type="arabicPeriod" startAt="4"/>
            </a:pPr>
            <a:r>
              <a:rPr lang="en-GB" sz="4900" b="1" dirty="0"/>
              <a:t>Will the EU supplier be able to provide a commercial invoice 24 hours prior to the loading date, get the EU export declaration done and give it to the collecting driver. </a:t>
            </a:r>
            <a:endParaRPr lang="en-GB" sz="4900" dirty="0"/>
          </a:p>
          <a:p>
            <a:pPr marL="0" indent="0">
              <a:buNone/>
            </a:pPr>
            <a:endParaRPr lang="en-US" dirty="0"/>
          </a:p>
        </p:txBody>
      </p:sp>
      <p:sp>
        <p:nvSpPr>
          <p:cNvPr id="5" name="Title 5">
            <a:extLst>
              <a:ext uri="{FF2B5EF4-FFF2-40B4-BE49-F238E27FC236}">
                <a16:creationId xmlns:a16="http://schemas.microsoft.com/office/drawing/2014/main" id="{5F8E57F0-1E23-5449-90C0-4AD6BFAA5008}"/>
              </a:ext>
            </a:extLst>
          </p:cNvPr>
          <p:cNvSpPr>
            <a:spLocks noGrp="1"/>
          </p:cNvSpPr>
          <p:nvPr>
            <p:ph type="title"/>
          </p:nvPr>
        </p:nvSpPr>
        <p:spPr>
          <a:xfrm>
            <a:off x="597151" y="520535"/>
            <a:ext cx="10515600" cy="315912"/>
          </a:xfrm>
        </p:spPr>
        <p:txBody>
          <a:bodyPr>
            <a:noAutofit/>
          </a:bodyPr>
          <a:lstStyle/>
          <a:p>
            <a:r>
              <a:rPr lang="en-US" sz="2800" dirty="0">
                <a:solidFill>
                  <a:srgbClr val="EE8036"/>
                </a:solidFill>
                <a:latin typeface="Bliss" pitchFamily="2" charset="77"/>
              </a:rPr>
              <a:t>KEY POINTS FOR IMPORTERS</a:t>
            </a:r>
          </a:p>
        </p:txBody>
      </p:sp>
    </p:spTree>
    <p:extLst>
      <p:ext uri="{BB962C8B-B14F-4D97-AF65-F5344CB8AC3E}">
        <p14:creationId xmlns:p14="http://schemas.microsoft.com/office/powerpoint/2010/main" val="275708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E5601-39CB-5645-ABED-DDB820198A91}"/>
              </a:ext>
            </a:extLst>
          </p:cNvPr>
          <p:cNvSpPr>
            <a:spLocks noGrp="1"/>
          </p:cNvSpPr>
          <p:nvPr>
            <p:ph type="title"/>
          </p:nvPr>
        </p:nvSpPr>
        <p:spPr>
          <a:xfrm>
            <a:off x="838200" y="463549"/>
            <a:ext cx="10515600" cy="434975"/>
          </a:xfrm>
        </p:spPr>
        <p:txBody>
          <a:bodyPr>
            <a:normAutofit fontScale="90000"/>
          </a:bodyPr>
          <a:lstStyle/>
          <a:p>
            <a:r>
              <a:rPr lang="en-GB" sz="3100" dirty="0">
                <a:solidFill>
                  <a:srgbClr val="EE8036"/>
                </a:solidFill>
                <a:latin typeface="Bliss" pitchFamily="2" charset="77"/>
              </a:rPr>
              <a:t>Ten critical Brexit planning points for Exporters and Importers</a:t>
            </a:r>
            <a:endParaRPr lang="en-US" dirty="0"/>
          </a:p>
        </p:txBody>
      </p:sp>
      <p:sp>
        <p:nvSpPr>
          <p:cNvPr id="3" name="Content Placeholder 2">
            <a:extLst>
              <a:ext uri="{FF2B5EF4-FFF2-40B4-BE49-F238E27FC236}">
                <a16:creationId xmlns:a16="http://schemas.microsoft.com/office/drawing/2014/main" id="{C8F6F36D-F23F-2C4A-A1CC-FC4F97BDC8D1}"/>
              </a:ext>
            </a:extLst>
          </p:cNvPr>
          <p:cNvSpPr>
            <a:spLocks noGrp="1"/>
          </p:cNvSpPr>
          <p:nvPr>
            <p:ph idx="1"/>
          </p:nvPr>
        </p:nvSpPr>
        <p:spPr>
          <a:xfrm>
            <a:off x="838200" y="1235869"/>
            <a:ext cx="10515600" cy="4386262"/>
          </a:xfrm>
        </p:spPr>
        <p:txBody>
          <a:bodyPr>
            <a:normAutofit fontScale="55000" lnSpcReduction="20000"/>
          </a:bodyPr>
          <a:lstStyle/>
          <a:p>
            <a:pPr marL="514350" lvl="0" indent="-514350">
              <a:lnSpc>
                <a:spcPct val="170000"/>
              </a:lnSpc>
              <a:spcBef>
                <a:spcPts val="400"/>
              </a:spcBef>
              <a:buClr>
                <a:srgbClr val="EE8036"/>
              </a:buClr>
              <a:buSzPct val="120000"/>
              <a:buFont typeface="+mj-lt"/>
              <a:buAutoNum type="arabicPeriod"/>
            </a:pPr>
            <a:r>
              <a:rPr lang="en-GB" dirty="0"/>
              <a:t>Make sure your commercial invoices and those of your EU suppliers have all the relevant information.</a:t>
            </a:r>
          </a:p>
          <a:p>
            <a:pPr marL="514350" lvl="0" indent="-514350">
              <a:lnSpc>
                <a:spcPct val="170000"/>
              </a:lnSpc>
              <a:spcBef>
                <a:spcPts val="400"/>
              </a:spcBef>
              <a:buClr>
                <a:srgbClr val="EE8036"/>
              </a:buClr>
              <a:buSzPct val="120000"/>
              <a:buFont typeface="+mj-lt"/>
              <a:buAutoNum type="arabicPeriod"/>
            </a:pPr>
            <a:r>
              <a:rPr lang="en-GB" dirty="0"/>
              <a:t>Agree INCO terms with EU suppliers and customers. Avoid Ex-Works and DDP. </a:t>
            </a:r>
          </a:p>
          <a:p>
            <a:pPr marL="514350" lvl="0" indent="-514350">
              <a:lnSpc>
                <a:spcPct val="170000"/>
              </a:lnSpc>
              <a:spcBef>
                <a:spcPts val="400"/>
              </a:spcBef>
              <a:buClr>
                <a:srgbClr val="EE8036"/>
              </a:buClr>
              <a:buSzPct val="120000"/>
              <a:buFont typeface="+mj-lt"/>
              <a:buAutoNum type="arabicPeriod"/>
            </a:pPr>
            <a:r>
              <a:rPr lang="en-GB" dirty="0"/>
              <a:t>Double check you and your EU suppliers are using the correct commodity codes. 8 digits for export, 10 for import.</a:t>
            </a:r>
          </a:p>
          <a:p>
            <a:pPr marL="514350" lvl="0" indent="-514350">
              <a:lnSpc>
                <a:spcPct val="170000"/>
              </a:lnSpc>
              <a:spcBef>
                <a:spcPts val="400"/>
              </a:spcBef>
              <a:buClr>
                <a:srgbClr val="EE8036"/>
              </a:buClr>
              <a:buSzPct val="120000"/>
              <a:buFont typeface="+mj-lt"/>
              <a:buAutoNum type="arabicPeriod"/>
            </a:pPr>
            <a:r>
              <a:rPr lang="en-GB" dirty="0"/>
              <a:t>Make sure you and your EU suppliers understand the different CPC codes and when to use them.</a:t>
            </a:r>
          </a:p>
          <a:p>
            <a:pPr marL="514350" lvl="0" indent="-514350">
              <a:lnSpc>
                <a:spcPct val="170000"/>
              </a:lnSpc>
              <a:spcBef>
                <a:spcPts val="400"/>
              </a:spcBef>
              <a:buClr>
                <a:srgbClr val="EE8036"/>
              </a:buClr>
              <a:buSzPct val="120000"/>
              <a:buFont typeface="+mj-lt"/>
              <a:buAutoNum type="arabicPeriod"/>
            </a:pPr>
            <a:r>
              <a:rPr lang="en-GB" dirty="0"/>
              <a:t>Check what duty might be applied to your exports to the EU and imports from the EU if a Free Trade Agreement is not reached.</a:t>
            </a:r>
          </a:p>
          <a:p>
            <a:pPr marL="514350" lvl="0" indent="-514350">
              <a:lnSpc>
                <a:spcPct val="170000"/>
              </a:lnSpc>
              <a:spcBef>
                <a:spcPts val="400"/>
              </a:spcBef>
              <a:buClr>
                <a:srgbClr val="EE8036"/>
              </a:buClr>
              <a:buSzPct val="120000"/>
              <a:buFont typeface="+mj-lt"/>
              <a:buAutoNum type="arabicPeriod"/>
            </a:pPr>
            <a:r>
              <a:rPr lang="en-GB" dirty="0"/>
              <a:t>Make sure your hauliers / logistics companies can not only move your freight but manage the borders it will cross.</a:t>
            </a:r>
          </a:p>
          <a:p>
            <a:pPr marL="514350" lvl="0" indent="-514350">
              <a:lnSpc>
                <a:spcPct val="170000"/>
              </a:lnSpc>
              <a:spcBef>
                <a:spcPts val="400"/>
              </a:spcBef>
              <a:buClr>
                <a:srgbClr val="EE8036"/>
              </a:buClr>
              <a:buSzPct val="120000"/>
              <a:buFont typeface="+mj-lt"/>
              <a:buAutoNum type="arabicPeriod"/>
            </a:pPr>
            <a:r>
              <a:rPr lang="en-GB" dirty="0"/>
              <a:t>Appoint a customs agent(s) to handle your customs declarations and authorise them to do so in writing. </a:t>
            </a:r>
          </a:p>
          <a:p>
            <a:pPr marL="514350" lvl="0" indent="-514350">
              <a:lnSpc>
                <a:spcPct val="170000"/>
              </a:lnSpc>
              <a:spcBef>
                <a:spcPts val="400"/>
              </a:spcBef>
              <a:buClr>
                <a:srgbClr val="EE8036"/>
              </a:buClr>
              <a:buSzPct val="120000"/>
              <a:buFont typeface="+mj-lt"/>
              <a:buAutoNum type="arabicPeriod"/>
            </a:pPr>
            <a:r>
              <a:rPr lang="en-GB" dirty="0"/>
              <a:t>Can you get the commercial invoice / data to your customs broker 24/48 hours prior to the loading date?</a:t>
            </a:r>
          </a:p>
          <a:p>
            <a:pPr marL="514350" lvl="0" indent="-514350">
              <a:lnSpc>
                <a:spcPct val="170000"/>
              </a:lnSpc>
              <a:spcBef>
                <a:spcPts val="400"/>
              </a:spcBef>
              <a:buClr>
                <a:srgbClr val="EE8036"/>
              </a:buClr>
              <a:buSzPct val="120000"/>
              <a:buFont typeface="+mj-lt"/>
              <a:buAutoNum type="arabicPeriod"/>
            </a:pPr>
            <a:r>
              <a:rPr lang="en-GB" dirty="0"/>
              <a:t>Have you spoken to your logistics companies about alternative modes of transport?</a:t>
            </a:r>
          </a:p>
          <a:p>
            <a:pPr marL="514350" lvl="0" indent="-514350">
              <a:lnSpc>
                <a:spcPct val="170000"/>
              </a:lnSpc>
              <a:spcBef>
                <a:spcPts val="400"/>
              </a:spcBef>
              <a:buClr>
                <a:srgbClr val="EE8036"/>
              </a:buClr>
              <a:buSzPct val="120000"/>
              <a:buFont typeface="+mj-lt"/>
              <a:buAutoNum type="arabicPeriod"/>
            </a:pPr>
            <a:r>
              <a:rPr lang="en-GB" dirty="0"/>
              <a:t>Have you and your EU customers got sufficient stock for the first 2 weeks of January?</a:t>
            </a:r>
          </a:p>
          <a:p>
            <a:pPr marL="514350" indent="-514350">
              <a:lnSpc>
                <a:spcPct val="170000"/>
              </a:lnSpc>
              <a:spcBef>
                <a:spcPts val="400"/>
              </a:spcBef>
              <a:buClr>
                <a:srgbClr val="EE8036"/>
              </a:buClr>
              <a:buSzPct val="120000"/>
              <a:buFont typeface="+mj-lt"/>
              <a:buAutoNum type="arabicPeriod"/>
            </a:pPr>
            <a:endParaRPr lang="en-US" dirty="0"/>
          </a:p>
        </p:txBody>
      </p:sp>
    </p:spTree>
    <p:extLst>
      <p:ext uri="{BB962C8B-B14F-4D97-AF65-F5344CB8AC3E}">
        <p14:creationId xmlns:p14="http://schemas.microsoft.com/office/powerpoint/2010/main" val="213239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70AED3-DAA9-B043-8B00-813ACC5B045A}"/>
              </a:ext>
            </a:extLst>
          </p:cNvPr>
          <p:cNvPicPr/>
          <p:nvPr/>
        </p:nvPicPr>
        <p:blipFill rotWithShape="1">
          <a:blip r:embed="rId2"/>
          <a:srcRect l="29460" t="15929" r="42486" b="14911"/>
          <a:stretch/>
        </p:blipFill>
        <p:spPr bwMode="auto">
          <a:xfrm rot="20920713">
            <a:off x="8729954" y="2219084"/>
            <a:ext cx="1984350" cy="2751514"/>
          </a:xfrm>
          <a:prstGeom prst="rect">
            <a:avLst/>
          </a:prstGeom>
          <a:ln>
            <a:noFill/>
          </a:ln>
          <a:extLst>
            <a:ext uri="{53640926-AAD7-44D8-BBD7-CCE9431645EC}">
              <a14:shadowObscured xmlns:a14="http://schemas.microsoft.com/office/drawing/2010/main"/>
            </a:ext>
          </a:extLst>
        </p:spPr>
      </p:pic>
      <p:sp>
        <p:nvSpPr>
          <p:cNvPr id="5" name="Title 1">
            <a:extLst>
              <a:ext uri="{FF2B5EF4-FFF2-40B4-BE49-F238E27FC236}">
                <a16:creationId xmlns:a16="http://schemas.microsoft.com/office/drawing/2014/main" id="{E03FB4ED-237C-AF49-AAD9-005531D21074}"/>
              </a:ext>
            </a:extLst>
          </p:cNvPr>
          <p:cNvSpPr>
            <a:spLocks noGrp="1"/>
          </p:cNvSpPr>
          <p:nvPr>
            <p:ph type="title"/>
          </p:nvPr>
        </p:nvSpPr>
        <p:spPr>
          <a:xfrm>
            <a:off x="1111544" y="3594842"/>
            <a:ext cx="5428735" cy="408767"/>
          </a:xfrm>
        </p:spPr>
        <p:txBody>
          <a:bodyPr>
            <a:normAutofit fontScale="90000"/>
          </a:bodyPr>
          <a:lstStyle/>
          <a:p>
            <a:endParaRPr lang="en-US" sz="3200" dirty="0"/>
          </a:p>
        </p:txBody>
      </p:sp>
      <p:sp>
        <p:nvSpPr>
          <p:cNvPr id="6" name="Content Placeholder 2">
            <a:extLst>
              <a:ext uri="{FF2B5EF4-FFF2-40B4-BE49-F238E27FC236}">
                <a16:creationId xmlns:a16="http://schemas.microsoft.com/office/drawing/2014/main" id="{EEBE2B3A-8B64-C840-9A6F-17FA329C2B42}"/>
              </a:ext>
            </a:extLst>
          </p:cNvPr>
          <p:cNvSpPr>
            <a:spLocks noGrp="1"/>
          </p:cNvSpPr>
          <p:nvPr>
            <p:ph idx="1"/>
          </p:nvPr>
        </p:nvSpPr>
        <p:spPr>
          <a:xfrm>
            <a:off x="1111544" y="4313081"/>
            <a:ext cx="5428735" cy="806091"/>
          </a:xfrm>
        </p:spPr>
        <p:txBody>
          <a:bodyPr>
            <a:normAutofit lnSpcReduction="10000"/>
          </a:bodyPr>
          <a:lstStyle/>
          <a:p>
            <a:pPr marL="0" indent="0">
              <a:buNone/>
            </a:pPr>
            <a:r>
              <a:rPr lang="en-GB" b="1" dirty="0">
                <a:solidFill>
                  <a:srgbClr val="EE8036"/>
                </a:solidFill>
              </a:rPr>
              <a:t>EMAIL:  </a:t>
            </a:r>
            <a:r>
              <a:rPr lang="en-GB" b="1" dirty="0"/>
              <a:t>brexit@espaceglobalfreight.com</a:t>
            </a:r>
            <a:r>
              <a:rPr lang="en-GB" dirty="0">
                <a:effectLst/>
              </a:rPr>
              <a:t> </a:t>
            </a:r>
            <a:endParaRPr lang="en-GB" dirty="0"/>
          </a:p>
        </p:txBody>
      </p:sp>
      <p:sp>
        <p:nvSpPr>
          <p:cNvPr id="7" name="TextBox 6">
            <a:extLst>
              <a:ext uri="{FF2B5EF4-FFF2-40B4-BE49-F238E27FC236}">
                <a16:creationId xmlns:a16="http://schemas.microsoft.com/office/drawing/2014/main" id="{CD4DACF3-72B3-AE4A-B4A1-D2AEEBFACC2B}"/>
              </a:ext>
            </a:extLst>
          </p:cNvPr>
          <p:cNvSpPr txBox="1"/>
          <p:nvPr/>
        </p:nvSpPr>
        <p:spPr>
          <a:xfrm>
            <a:off x="1111543" y="928464"/>
            <a:ext cx="9081767" cy="1431161"/>
          </a:xfrm>
          <a:prstGeom prst="rect">
            <a:avLst/>
          </a:prstGeom>
          <a:noFill/>
        </p:spPr>
        <p:txBody>
          <a:bodyPr wrap="square" rtlCol="0">
            <a:spAutoFit/>
          </a:bodyPr>
          <a:lstStyle/>
          <a:p>
            <a:r>
              <a:rPr lang="en-GB" sz="2900" b="1" dirty="0">
                <a:solidFill>
                  <a:srgbClr val="EE8036"/>
                </a:solidFill>
                <a:latin typeface="Bliss" pitchFamily="2" charset="77"/>
              </a:rPr>
              <a:t>YOU CAN ONLY CONTROL WHAT YOU CAN CONTROL</a:t>
            </a:r>
            <a:r>
              <a:rPr lang="en-GB" sz="2900" dirty="0">
                <a:solidFill>
                  <a:srgbClr val="EE8036"/>
                </a:solidFill>
                <a:latin typeface="Bliss" pitchFamily="2" charset="77"/>
              </a:rPr>
              <a:t> </a:t>
            </a:r>
            <a:r>
              <a:rPr lang="en-GB" sz="2900" b="1" dirty="0">
                <a:solidFill>
                  <a:srgbClr val="EE8036"/>
                </a:solidFill>
                <a:latin typeface="Bliss" pitchFamily="2" charset="77"/>
              </a:rPr>
              <a:t>EDUCATION IS KEY</a:t>
            </a:r>
            <a:endParaRPr lang="en-GB" sz="2900" dirty="0">
              <a:solidFill>
                <a:srgbClr val="EE8036"/>
              </a:solidFill>
              <a:latin typeface="Bliss" pitchFamily="2" charset="77"/>
            </a:endParaRPr>
          </a:p>
          <a:p>
            <a:endParaRPr lang="en-US" sz="2900" dirty="0"/>
          </a:p>
        </p:txBody>
      </p:sp>
      <p:sp>
        <p:nvSpPr>
          <p:cNvPr id="8" name="TextBox 7">
            <a:extLst>
              <a:ext uri="{FF2B5EF4-FFF2-40B4-BE49-F238E27FC236}">
                <a16:creationId xmlns:a16="http://schemas.microsoft.com/office/drawing/2014/main" id="{FF1855A6-9562-9249-9331-0596F35D28DA}"/>
              </a:ext>
            </a:extLst>
          </p:cNvPr>
          <p:cNvSpPr txBox="1"/>
          <p:nvPr/>
        </p:nvSpPr>
        <p:spPr>
          <a:xfrm>
            <a:off x="1111544" y="2446319"/>
            <a:ext cx="6938174" cy="830997"/>
          </a:xfrm>
          <a:prstGeom prst="rect">
            <a:avLst/>
          </a:prstGeom>
          <a:noFill/>
        </p:spPr>
        <p:txBody>
          <a:bodyPr wrap="square" rtlCol="0">
            <a:spAutoFit/>
          </a:bodyPr>
          <a:lstStyle/>
          <a:p>
            <a:r>
              <a:rPr lang="en-GB" sz="2400" b="1" dirty="0"/>
              <a:t>https://</a:t>
            </a:r>
            <a:r>
              <a:rPr lang="en-GB" sz="2400" b="1" dirty="0" err="1"/>
              <a:t>www.espaceglobalfreight.com</a:t>
            </a:r>
            <a:r>
              <a:rPr lang="en-GB" sz="2400" b="1" dirty="0"/>
              <a:t>/</a:t>
            </a:r>
            <a:r>
              <a:rPr lang="en-GB" sz="2400" b="1" dirty="0" err="1"/>
              <a:t>brexit</a:t>
            </a:r>
            <a:r>
              <a:rPr lang="en-GB" sz="2400" b="1" dirty="0"/>
              <a:t>-import-export-guidance/</a:t>
            </a:r>
            <a:r>
              <a:rPr lang="en-GB" sz="2400" dirty="0">
                <a:effectLst/>
              </a:rPr>
              <a:t> </a:t>
            </a:r>
            <a:endParaRPr lang="en-US" sz="2400" dirty="0"/>
          </a:p>
        </p:txBody>
      </p:sp>
    </p:spTree>
    <p:extLst>
      <p:ext uri="{BB962C8B-B14F-4D97-AF65-F5344CB8AC3E}">
        <p14:creationId xmlns:p14="http://schemas.microsoft.com/office/powerpoint/2010/main" val="79393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space Customs Consortium">
            <a:extLst>
              <a:ext uri="{FF2B5EF4-FFF2-40B4-BE49-F238E27FC236}">
                <a16:creationId xmlns:a16="http://schemas.microsoft.com/office/drawing/2014/main" id="{3B48328F-FCC7-DA47-B876-2C3E52CEC58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915" y="1783744"/>
            <a:ext cx="4286885" cy="1375254"/>
          </a:xfrm>
          <a:prstGeom prst="rect">
            <a:avLst/>
          </a:prstGeom>
          <a:noFill/>
          <a:ln>
            <a:noFill/>
          </a:ln>
        </p:spPr>
      </p:pic>
      <p:pic>
        <p:nvPicPr>
          <p:cNvPr id="5" name="Picture 4">
            <a:extLst>
              <a:ext uri="{FF2B5EF4-FFF2-40B4-BE49-F238E27FC236}">
                <a16:creationId xmlns:a16="http://schemas.microsoft.com/office/drawing/2014/main" id="{4E738C52-A92F-1140-8D77-FD75F781581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424102" y="1900654"/>
            <a:ext cx="3923983" cy="1258344"/>
          </a:xfrm>
          <a:prstGeom prst="rect">
            <a:avLst/>
          </a:prstGeom>
          <a:noFill/>
          <a:ln>
            <a:noFill/>
          </a:ln>
        </p:spPr>
      </p:pic>
      <p:pic>
        <p:nvPicPr>
          <p:cNvPr id="6" name="Picture 5" descr="About Us - Clearlight Customs Limited – Expert Customs Advice">
            <a:extLst>
              <a:ext uri="{FF2B5EF4-FFF2-40B4-BE49-F238E27FC236}">
                <a16:creationId xmlns:a16="http://schemas.microsoft.com/office/drawing/2014/main" id="{921158FB-E316-3448-BA21-353FD941646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118777" y="1877163"/>
            <a:ext cx="1305325" cy="1305325"/>
          </a:xfrm>
          <a:prstGeom prst="rect">
            <a:avLst/>
          </a:prstGeom>
          <a:noFill/>
          <a:ln>
            <a:noFill/>
          </a:ln>
        </p:spPr>
      </p:pic>
      <p:sp>
        <p:nvSpPr>
          <p:cNvPr id="7" name="Content Placeholder 2">
            <a:extLst>
              <a:ext uri="{FF2B5EF4-FFF2-40B4-BE49-F238E27FC236}">
                <a16:creationId xmlns:a16="http://schemas.microsoft.com/office/drawing/2014/main" id="{5F15211E-CD71-AA4B-B8F7-744D38C2DEE7}"/>
              </a:ext>
            </a:extLst>
          </p:cNvPr>
          <p:cNvSpPr>
            <a:spLocks noGrp="1"/>
          </p:cNvSpPr>
          <p:nvPr>
            <p:ph idx="1"/>
          </p:nvPr>
        </p:nvSpPr>
        <p:spPr>
          <a:xfrm>
            <a:off x="729168" y="4080533"/>
            <a:ext cx="5309459" cy="1544189"/>
          </a:xfrm>
        </p:spPr>
        <p:txBody>
          <a:bodyPr>
            <a:normAutofit/>
          </a:bodyPr>
          <a:lstStyle/>
          <a:p>
            <a:pPr marL="0" indent="0" algn="ctr">
              <a:buNone/>
            </a:pPr>
            <a:r>
              <a:rPr lang="en-GB" sz="2000" b="1" dirty="0" err="1"/>
              <a:t>www.customsclearanceeurope.com</a:t>
            </a:r>
            <a:endParaRPr lang="en-GB" sz="2000" dirty="0"/>
          </a:p>
          <a:p>
            <a:pPr marL="0" indent="0" algn="ctr">
              <a:buNone/>
            </a:pPr>
            <a:r>
              <a:rPr lang="en-GB" sz="2000" b="1" dirty="0">
                <a:solidFill>
                  <a:srgbClr val="EE8036"/>
                </a:solidFill>
              </a:rPr>
              <a:t>brexit@espaceglobalfreight.com</a:t>
            </a:r>
            <a:endParaRPr lang="en-GB" sz="2000" dirty="0">
              <a:solidFill>
                <a:srgbClr val="EE8036"/>
              </a:solidFill>
            </a:endParaRPr>
          </a:p>
          <a:p>
            <a:pPr marL="0" indent="0">
              <a:buNone/>
            </a:pPr>
            <a:endParaRPr lang="en-GB" sz="1100" dirty="0"/>
          </a:p>
        </p:txBody>
      </p:sp>
      <p:sp>
        <p:nvSpPr>
          <p:cNvPr id="8" name="Content Placeholder 2">
            <a:extLst>
              <a:ext uri="{FF2B5EF4-FFF2-40B4-BE49-F238E27FC236}">
                <a16:creationId xmlns:a16="http://schemas.microsoft.com/office/drawing/2014/main" id="{27A47600-EAB4-8546-8149-195B1E9390B9}"/>
              </a:ext>
            </a:extLst>
          </p:cNvPr>
          <p:cNvSpPr txBox="1">
            <a:spLocks/>
          </p:cNvSpPr>
          <p:nvPr/>
        </p:nvSpPr>
        <p:spPr>
          <a:xfrm>
            <a:off x="6495083" y="4080533"/>
            <a:ext cx="4853002" cy="19957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dirty="0"/>
              <a:t>£99 : 1 hour introductory offer</a:t>
            </a:r>
          </a:p>
          <a:p>
            <a:pPr marL="0" indent="0" algn="ctr">
              <a:buNone/>
            </a:pPr>
            <a:r>
              <a:rPr lang="en-GB" sz="2000" b="1" dirty="0" err="1">
                <a:solidFill>
                  <a:srgbClr val="EE8036"/>
                </a:solidFill>
              </a:rPr>
              <a:t>rob@clearlightcustoms.com</a:t>
            </a:r>
            <a:endParaRPr lang="en-GB" sz="2000" dirty="0">
              <a:solidFill>
                <a:srgbClr val="EE8036"/>
              </a:solidFill>
            </a:endParaRPr>
          </a:p>
          <a:p>
            <a:pPr marL="0" indent="0">
              <a:buNone/>
            </a:pPr>
            <a:endParaRPr lang="en-GB" sz="1100" dirty="0"/>
          </a:p>
        </p:txBody>
      </p:sp>
    </p:spTree>
    <p:extLst>
      <p:ext uri="{BB962C8B-B14F-4D97-AF65-F5344CB8AC3E}">
        <p14:creationId xmlns:p14="http://schemas.microsoft.com/office/powerpoint/2010/main" val="1648635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4E1861-3344-A146-BCAC-68190AB72AAB}"/>
              </a:ext>
            </a:extLst>
          </p:cNvPr>
          <p:cNvSpPr>
            <a:spLocks noGrp="1"/>
          </p:cNvSpPr>
          <p:nvPr>
            <p:ph type="title"/>
          </p:nvPr>
        </p:nvSpPr>
        <p:spPr>
          <a:xfrm>
            <a:off x="838200" y="0"/>
            <a:ext cx="10515600" cy="1325563"/>
          </a:xfrm>
        </p:spPr>
        <p:txBody>
          <a:bodyPr>
            <a:normAutofit/>
          </a:bodyPr>
          <a:lstStyle/>
          <a:p>
            <a:r>
              <a:rPr lang="en-US" sz="2800" dirty="0">
                <a:solidFill>
                  <a:srgbClr val="EE8036"/>
                </a:solidFill>
                <a:latin typeface="Bliss" pitchFamily="2" charset="77"/>
              </a:rPr>
              <a:t>ON THE WEBINAR TODAY</a:t>
            </a:r>
          </a:p>
        </p:txBody>
      </p:sp>
      <p:pic>
        <p:nvPicPr>
          <p:cNvPr id="5" name="Picture 4" descr="Geoff Yates">
            <a:extLst>
              <a:ext uri="{FF2B5EF4-FFF2-40B4-BE49-F238E27FC236}">
                <a16:creationId xmlns:a16="http://schemas.microsoft.com/office/drawing/2014/main" id="{1BB7CF02-D483-8544-920A-42800E822CD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660684" y="1518551"/>
            <a:ext cx="2245963" cy="2178000"/>
          </a:xfrm>
          <a:prstGeom prst="rect">
            <a:avLst/>
          </a:prstGeom>
          <a:noFill/>
          <a:ln>
            <a:noFill/>
          </a:ln>
        </p:spPr>
      </p:pic>
      <p:sp>
        <p:nvSpPr>
          <p:cNvPr id="6" name="TextBox 5">
            <a:extLst>
              <a:ext uri="{FF2B5EF4-FFF2-40B4-BE49-F238E27FC236}">
                <a16:creationId xmlns:a16="http://schemas.microsoft.com/office/drawing/2014/main" id="{7B796B4C-65AE-8348-9265-430DF7E53995}"/>
              </a:ext>
            </a:extLst>
          </p:cNvPr>
          <p:cNvSpPr txBox="1"/>
          <p:nvPr/>
        </p:nvSpPr>
        <p:spPr>
          <a:xfrm>
            <a:off x="1542566" y="3976462"/>
            <a:ext cx="1731535" cy="923330"/>
          </a:xfrm>
          <a:prstGeom prst="rect">
            <a:avLst/>
          </a:prstGeom>
          <a:noFill/>
        </p:spPr>
        <p:txBody>
          <a:bodyPr wrap="square" rtlCol="0">
            <a:spAutoFit/>
          </a:bodyPr>
          <a:lstStyle/>
          <a:p>
            <a:pPr algn="ctr"/>
            <a:r>
              <a:rPr lang="en-GB" b="1" dirty="0">
                <a:solidFill>
                  <a:srgbClr val="EE8036"/>
                </a:solidFill>
              </a:rPr>
              <a:t>Tony </a:t>
            </a:r>
            <a:r>
              <a:rPr lang="en-GB" b="1" dirty="0" err="1">
                <a:solidFill>
                  <a:srgbClr val="EE8036"/>
                </a:solidFill>
              </a:rPr>
              <a:t>Shally</a:t>
            </a:r>
            <a:r>
              <a:rPr lang="en-GB" b="1" dirty="0">
                <a:solidFill>
                  <a:srgbClr val="EE8036"/>
                </a:solidFill>
              </a:rPr>
              <a:t> </a:t>
            </a:r>
          </a:p>
          <a:p>
            <a:pPr algn="ctr"/>
            <a:r>
              <a:rPr lang="en-GB" dirty="0"/>
              <a:t>MD and Head of all things Brexit </a:t>
            </a:r>
            <a:endParaRPr lang="en-US" dirty="0"/>
          </a:p>
        </p:txBody>
      </p:sp>
      <p:sp>
        <p:nvSpPr>
          <p:cNvPr id="7" name="TextBox 6">
            <a:extLst>
              <a:ext uri="{FF2B5EF4-FFF2-40B4-BE49-F238E27FC236}">
                <a16:creationId xmlns:a16="http://schemas.microsoft.com/office/drawing/2014/main" id="{64E1CC28-CBCC-0F4C-9A01-A750D87E7CF6}"/>
              </a:ext>
            </a:extLst>
          </p:cNvPr>
          <p:cNvSpPr txBox="1"/>
          <p:nvPr/>
        </p:nvSpPr>
        <p:spPr>
          <a:xfrm>
            <a:off x="8898743" y="3976462"/>
            <a:ext cx="1769844" cy="923330"/>
          </a:xfrm>
          <a:prstGeom prst="rect">
            <a:avLst/>
          </a:prstGeom>
          <a:noFill/>
        </p:spPr>
        <p:txBody>
          <a:bodyPr wrap="square" rtlCol="0">
            <a:spAutoFit/>
          </a:bodyPr>
          <a:lstStyle/>
          <a:p>
            <a:pPr algn="ctr"/>
            <a:r>
              <a:rPr lang="en-GB" b="1" dirty="0">
                <a:solidFill>
                  <a:srgbClr val="EE8036"/>
                </a:solidFill>
              </a:rPr>
              <a:t>Geoff Yates</a:t>
            </a:r>
          </a:p>
          <a:p>
            <a:pPr algn="ctr"/>
            <a:r>
              <a:rPr lang="en-GB" dirty="0"/>
              <a:t>Commercial Manager </a:t>
            </a:r>
            <a:endParaRPr lang="en-US" dirty="0"/>
          </a:p>
        </p:txBody>
      </p:sp>
      <p:pic>
        <p:nvPicPr>
          <p:cNvPr id="8" name="Picture 7" descr="About Us - Clearlight Customs Limited – Expert Customs Advice">
            <a:extLst>
              <a:ext uri="{FF2B5EF4-FFF2-40B4-BE49-F238E27FC236}">
                <a16:creationId xmlns:a16="http://schemas.microsoft.com/office/drawing/2014/main" id="{D62F8716-B4AF-9D4A-8D9D-BDD13D9DB77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73018" y="1518551"/>
            <a:ext cx="2245964" cy="2178000"/>
          </a:xfrm>
          <a:prstGeom prst="rect">
            <a:avLst/>
          </a:prstGeom>
          <a:noFill/>
          <a:ln>
            <a:noFill/>
          </a:ln>
        </p:spPr>
      </p:pic>
      <p:sp>
        <p:nvSpPr>
          <p:cNvPr id="9" name="TextBox 8">
            <a:extLst>
              <a:ext uri="{FF2B5EF4-FFF2-40B4-BE49-F238E27FC236}">
                <a16:creationId xmlns:a16="http://schemas.microsoft.com/office/drawing/2014/main" id="{EF30E3C3-36B1-0349-A95A-2EDC5874AF3F}"/>
              </a:ext>
            </a:extLst>
          </p:cNvPr>
          <p:cNvSpPr txBox="1"/>
          <p:nvPr/>
        </p:nvSpPr>
        <p:spPr>
          <a:xfrm>
            <a:off x="5270938" y="3976462"/>
            <a:ext cx="1650124" cy="923330"/>
          </a:xfrm>
          <a:prstGeom prst="rect">
            <a:avLst/>
          </a:prstGeom>
          <a:noFill/>
        </p:spPr>
        <p:txBody>
          <a:bodyPr wrap="square" rtlCol="0">
            <a:spAutoFit/>
          </a:bodyPr>
          <a:lstStyle/>
          <a:p>
            <a:pPr algn="ctr"/>
            <a:r>
              <a:rPr lang="en-GB" b="1" dirty="0">
                <a:solidFill>
                  <a:srgbClr val="EE8036"/>
                </a:solidFill>
              </a:rPr>
              <a:t>Robert Pryce</a:t>
            </a:r>
          </a:p>
          <a:p>
            <a:pPr algn="ctr"/>
            <a:r>
              <a:rPr lang="en-GB" dirty="0" err="1"/>
              <a:t>Clearlight</a:t>
            </a:r>
            <a:r>
              <a:rPr lang="en-GB" dirty="0"/>
              <a:t> Customs Ltd </a:t>
            </a:r>
            <a:endParaRPr lang="en-US" dirty="0"/>
          </a:p>
        </p:txBody>
      </p:sp>
      <p:pic>
        <p:nvPicPr>
          <p:cNvPr id="10" name="Picture 9" descr="Tony Shally">
            <a:extLst>
              <a:ext uri="{FF2B5EF4-FFF2-40B4-BE49-F238E27FC236}">
                <a16:creationId xmlns:a16="http://schemas.microsoft.com/office/drawing/2014/main" id="{8C6BA68B-718E-A448-B409-ABD0BC21128E}"/>
              </a:ext>
            </a:extLst>
          </p:cNvPr>
          <p:cNvPicPr/>
          <p:nvPr/>
        </p:nvPicPr>
        <p:blipFill>
          <a:blip r:link="rId4">
            <a:extLst>
              <a:ext uri="{28A0092B-C50C-407E-A947-70E740481C1C}">
                <a14:useLocalDpi xmlns:a14="http://schemas.microsoft.com/office/drawing/2010/main" val="0"/>
              </a:ext>
            </a:extLst>
          </a:blip>
          <a:srcRect/>
          <a:stretch>
            <a:fillRect/>
          </a:stretch>
        </p:blipFill>
        <p:spPr bwMode="auto">
          <a:xfrm>
            <a:off x="1285351" y="1441125"/>
            <a:ext cx="2245963" cy="2255426"/>
          </a:xfrm>
          <a:prstGeom prst="rect">
            <a:avLst/>
          </a:prstGeom>
          <a:noFill/>
          <a:ln>
            <a:noFill/>
          </a:ln>
        </p:spPr>
      </p:pic>
    </p:spTree>
    <p:extLst>
      <p:ext uri="{BB962C8B-B14F-4D97-AF65-F5344CB8AC3E}">
        <p14:creationId xmlns:p14="http://schemas.microsoft.com/office/powerpoint/2010/main" val="1886814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7A4F-8DEB-BD44-81E8-51267FC23888}"/>
              </a:ext>
            </a:extLst>
          </p:cNvPr>
          <p:cNvSpPr>
            <a:spLocks noGrp="1"/>
          </p:cNvSpPr>
          <p:nvPr>
            <p:ph type="title"/>
          </p:nvPr>
        </p:nvSpPr>
        <p:spPr>
          <a:xfrm>
            <a:off x="838200" y="842057"/>
            <a:ext cx="10515600" cy="4610965"/>
          </a:xfrm>
        </p:spPr>
        <p:txBody>
          <a:bodyPr>
            <a:noAutofit/>
          </a:bodyPr>
          <a:lstStyle/>
          <a:p>
            <a:pPr algn="ctr"/>
            <a:r>
              <a:rPr lang="en-US" sz="19900" b="1" dirty="0">
                <a:latin typeface="Bliss" pitchFamily="2" charset="77"/>
              </a:rPr>
              <a:t>Q&amp;A</a:t>
            </a:r>
          </a:p>
        </p:txBody>
      </p:sp>
    </p:spTree>
    <p:extLst>
      <p:ext uri="{BB962C8B-B14F-4D97-AF65-F5344CB8AC3E}">
        <p14:creationId xmlns:p14="http://schemas.microsoft.com/office/powerpoint/2010/main" val="1176001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A57E6DD3-300B-B04C-B516-1D7823C924AF}"/>
              </a:ext>
            </a:extLst>
          </p:cNvPr>
          <p:cNvSpPr>
            <a:spLocks noGrp="1"/>
          </p:cNvSpPr>
          <p:nvPr>
            <p:ph type="title"/>
          </p:nvPr>
        </p:nvSpPr>
        <p:spPr>
          <a:xfrm>
            <a:off x="597151" y="520535"/>
            <a:ext cx="10515600" cy="315912"/>
          </a:xfrm>
        </p:spPr>
        <p:txBody>
          <a:bodyPr>
            <a:noAutofit/>
          </a:bodyPr>
          <a:lstStyle/>
          <a:p>
            <a:r>
              <a:rPr lang="en-US" sz="2800" dirty="0">
                <a:solidFill>
                  <a:srgbClr val="EE8036"/>
                </a:solidFill>
                <a:latin typeface="Bliss" pitchFamily="2" charset="77"/>
              </a:rPr>
              <a:t>CONTENTS</a:t>
            </a:r>
          </a:p>
        </p:txBody>
      </p:sp>
      <p:sp>
        <p:nvSpPr>
          <p:cNvPr id="5" name="Content Placeholder 7">
            <a:extLst>
              <a:ext uri="{FF2B5EF4-FFF2-40B4-BE49-F238E27FC236}">
                <a16:creationId xmlns:a16="http://schemas.microsoft.com/office/drawing/2014/main" id="{A2C39934-CFBF-C043-9C78-4FE9FC76EB3F}"/>
              </a:ext>
            </a:extLst>
          </p:cNvPr>
          <p:cNvSpPr>
            <a:spLocks noGrp="1"/>
          </p:cNvSpPr>
          <p:nvPr>
            <p:ph idx="1"/>
          </p:nvPr>
        </p:nvSpPr>
        <p:spPr>
          <a:xfrm>
            <a:off x="829733" y="1364296"/>
            <a:ext cx="5266267" cy="4351338"/>
          </a:xfrm>
        </p:spPr>
        <p:txBody>
          <a:bodyPr>
            <a:normAutofit/>
          </a:bodyPr>
          <a:lstStyle/>
          <a:p>
            <a:pPr marL="457200" lvl="0" indent="-457200">
              <a:buClr>
                <a:srgbClr val="EE8036"/>
              </a:buClr>
              <a:buFont typeface="+mj-lt"/>
              <a:buAutoNum type="arabicPeriod"/>
            </a:pPr>
            <a:r>
              <a:rPr lang="en-GB" sz="2400" b="1" dirty="0">
                <a:latin typeface="Bliss" pitchFamily="2" charset="77"/>
              </a:rPr>
              <a:t>Key updates for Exporters</a:t>
            </a:r>
          </a:p>
          <a:p>
            <a:pPr marL="457200" lvl="0" indent="-457200">
              <a:buClr>
                <a:srgbClr val="EE8036"/>
              </a:buClr>
              <a:buFont typeface="+mj-lt"/>
              <a:buAutoNum type="arabicPeriod"/>
            </a:pPr>
            <a:endParaRPr lang="en-GB" sz="2400" b="1" dirty="0">
              <a:latin typeface="Bliss" pitchFamily="2" charset="77"/>
            </a:endParaRPr>
          </a:p>
          <a:p>
            <a:pPr marL="342900" lvl="0" indent="-342900">
              <a:buClr>
                <a:srgbClr val="EE8036"/>
              </a:buClr>
              <a:buAutoNum type="arabicPeriod"/>
            </a:pPr>
            <a:r>
              <a:rPr lang="en-GB" sz="2400" b="1" dirty="0">
                <a:latin typeface="Bliss" pitchFamily="2" charset="77"/>
              </a:rPr>
              <a:t> Key updates for Importers</a:t>
            </a:r>
          </a:p>
          <a:p>
            <a:pPr marL="342900" lvl="0" indent="-342900">
              <a:buClr>
                <a:srgbClr val="EE8036"/>
              </a:buClr>
              <a:buAutoNum type="arabicPeriod"/>
            </a:pPr>
            <a:endParaRPr lang="en-GB" sz="2400" b="1" dirty="0">
              <a:latin typeface="Bliss" pitchFamily="2" charset="77"/>
            </a:endParaRPr>
          </a:p>
          <a:p>
            <a:pPr marL="342900" lvl="0" indent="-342900">
              <a:buClr>
                <a:srgbClr val="EE8036"/>
              </a:buClr>
              <a:buAutoNum type="arabicPeriod"/>
            </a:pPr>
            <a:r>
              <a:rPr lang="en-GB" sz="2400" b="1" dirty="0">
                <a:latin typeface="Bliss" pitchFamily="2" charset="77"/>
              </a:rPr>
              <a:t> Ten critical Brexit planning points</a:t>
            </a:r>
          </a:p>
          <a:p>
            <a:pPr marL="342900" lvl="0" indent="-342900">
              <a:buClr>
                <a:srgbClr val="EE8036"/>
              </a:buClr>
              <a:buAutoNum type="arabicPeriod"/>
            </a:pPr>
            <a:endParaRPr lang="en-GB" sz="2400" b="1" dirty="0">
              <a:latin typeface="Bliss" pitchFamily="2" charset="77"/>
            </a:endParaRPr>
          </a:p>
          <a:p>
            <a:pPr marL="342900" lvl="0" indent="-342900">
              <a:buClr>
                <a:srgbClr val="EE8036"/>
              </a:buClr>
              <a:buAutoNum type="arabicPeriod"/>
            </a:pPr>
            <a:r>
              <a:rPr lang="en-GB" sz="2400" b="1" dirty="0">
                <a:latin typeface="Bliss" pitchFamily="2" charset="77"/>
              </a:rPr>
              <a:t>Q&amp;A </a:t>
            </a:r>
          </a:p>
          <a:p>
            <a:pPr marL="0" lvl="0" indent="0">
              <a:buNone/>
            </a:pPr>
            <a:endParaRPr lang="en-GB" sz="2400" b="1" dirty="0">
              <a:latin typeface="Bliss" pitchFamily="2" charset="77"/>
            </a:endParaRPr>
          </a:p>
          <a:p>
            <a:pPr marL="0" indent="0">
              <a:buNone/>
            </a:pPr>
            <a:endParaRPr lang="en-US" sz="3200" dirty="0"/>
          </a:p>
        </p:txBody>
      </p:sp>
    </p:spTree>
    <p:extLst>
      <p:ext uri="{BB962C8B-B14F-4D97-AF65-F5344CB8AC3E}">
        <p14:creationId xmlns:p14="http://schemas.microsoft.com/office/powerpoint/2010/main" val="2229932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C5CB7-E6F9-2F4C-9760-0F2E33506D39}"/>
              </a:ext>
            </a:extLst>
          </p:cNvPr>
          <p:cNvSpPr>
            <a:spLocks noGrp="1"/>
          </p:cNvSpPr>
          <p:nvPr>
            <p:ph idx="1"/>
          </p:nvPr>
        </p:nvSpPr>
        <p:spPr>
          <a:xfrm>
            <a:off x="838200" y="1825625"/>
            <a:ext cx="4926496" cy="4351338"/>
          </a:xfrm>
        </p:spPr>
        <p:txBody>
          <a:bodyPr/>
          <a:lstStyle/>
          <a:p>
            <a:pPr marL="0" indent="0">
              <a:buNone/>
            </a:pPr>
            <a:r>
              <a:rPr lang="en-GB" b="1" dirty="0"/>
              <a:t>2 types of Full load exports</a:t>
            </a:r>
          </a:p>
          <a:p>
            <a:pPr marL="0" lvl="0" indent="0">
              <a:buNone/>
            </a:pPr>
            <a:endParaRPr lang="en-GB" sz="1800" dirty="0"/>
          </a:p>
          <a:p>
            <a:r>
              <a:rPr lang="en-GB" sz="1800" dirty="0"/>
              <a:t>Enter the EU at a port in the country where the delivery will take place </a:t>
            </a:r>
            <a:r>
              <a:rPr lang="en-GB" sz="1800" dirty="0" err="1"/>
              <a:t>e.g</a:t>
            </a:r>
            <a:r>
              <a:rPr lang="en-GB" sz="1800" dirty="0"/>
              <a:t> Rotterdam port for Amsterdam delivery. </a:t>
            </a:r>
          </a:p>
          <a:p>
            <a:r>
              <a:rPr lang="en-GB" sz="1800" dirty="0"/>
              <a:t>Enter the EU at a port in a country that is different to the country of delivery </a:t>
            </a:r>
            <a:r>
              <a:rPr lang="en-GB" sz="1800" dirty="0" err="1"/>
              <a:t>e.g</a:t>
            </a:r>
            <a:r>
              <a:rPr lang="en-GB" sz="1800" dirty="0"/>
              <a:t> Calais port for delivery to Milan, Italy. </a:t>
            </a:r>
          </a:p>
          <a:p>
            <a:r>
              <a:rPr lang="en-GB" sz="1800" dirty="0"/>
              <a:t>Why is this important?</a:t>
            </a:r>
          </a:p>
          <a:p>
            <a:pPr marL="0" indent="0">
              <a:buNone/>
            </a:pPr>
            <a:endParaRPr lang="en-US" dirty="0"/>
          </a:p>
        </p:txBody>
      </p:sp>
      <p:sp>
        <p:nvSpPr>
          <p:cNvPr id="5" name="Title 5">
            <a:extLst>
              <a:ext uri="{FF2B5EF4-FFF2-40B4-BE49-F238E27FC236}">
                <a16:creationId xmlns:a16="http://schemas.microsoft.com/office/drawing/2014/main" id="{539A8EC7-CF09-294C-9194-A899652C32C0}"/>
              </a:ext>
            </a:extLst>
          </p:cNvPr>
          <p:cNvSpPr>
            <a:spLocks noGrp="1"/>
          </p:cNvSpPr>
          <p:nvPr>
            <p:ph type="title"/>
          </p:nvPr>
        </p:nvSpPr>
        <p:spPr>
          <a:xfrm>
            <a:off x="597151" y="520535"/>
            <a:ext cx="10515600" cy="315912"/>
          </a:xfrm>
        </p:spPr>
        <p:txBody>
          <a:bodyPr>
            <a:noAutofit/>
          </a:bodyPr>
          <a:lstStyle/>
          <a:p>
            <a:r>
              <a:rPr lang="en-US" sz="2800" dirty="0">
                <a:solidFill>
                  <a:srgbClr val="EE8036"/>
                </a:solidFill>
                <a:latin typeface="Bliss" pitchFamily="2" charset="77"/>
              </a:rPr>
              <a:t>KEY UPDATES FOR EXPORTERS</a:t>
            </a:r>
          </a:p>
        </p:txBody>
      </p:sp>
    </p:spTree>
    <p:extLst>
      <p:ext uri="{BB962C8B-B14F-4D97-AF65-F5344CB8AC3E}">
        <p14:creationId xmlns:p14="http://schemas.microsoft.com/office/powerpoint/2010/main" val="2855161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3DE7979-A4AF-5047-80D8-D554C1B73E9E}"/>
              </a:ext>
            </a:extLst>
          </p:cNvPr>
          <p:cNvSpPr>
            <a:spLocks noGrp="1"/>
          </p:cNvSpPr>
          <p:nvPr>
            <p:ph type="title"/>
          </p:nvPr>
        </p:nvSpPr>
        <p:spPr>
          <a:xfrm>
            <a:off x="752732" y="709720"/>
            <a:ext cx="10686535" cy="408767"/>
          </a:xfrm>
        </p:spPr>
        <p:txBody>
          <a:bodyPr>
            <a:normAutofit fontScale="90000"/>
          </a:bodyPr>
          <a:lstStyle/>
          <a:p>
            <a:r>
              <a:rPr lang="en-US" sz="3200" dirty="0">
                <a:solidFill>
                  <a:srgbClr val="EE8036"/>
                </a:solidFill>
                <a:latin typeface="Bliss" pitchFamily="2" charset="77"/>
              </a:rPr>
              <a:t>SMART FREIGHT (CHECK A HGV IS READY TO CROSS THE BORDER)</a:t>
            </a:r>
          </a:p>
        </p:txBody>
      </p:sp>
      <p:sp>
        <p:nvSpPr>
          <p:cNvPr id="5" name="Content Placeholder 2">
            <a:extLst>
              <a:ext uri="{FF2B5EF4-FFF2-40B4-BE49-F238E27FC236}">
                <a16:creationId xmlns:a16="http://schemas.microsoft.com/office/drawing/2014/main" id="{2B96B2D4-EE6C-9447-BB3A-3B55A6710FD6}"/>
              </a:ext>
            </a:extLst>
          </p:cNvPr>
          <p:cNvSpPr txBox="1">
            <a:spLocks/>
          </p:cNvSpPr>
          <p:nvPr/>
        </p:nvSpPr>
        <p:spPr>
          <a:xfrm>
            <a:off x="752732" y="1659604"/>
            <a:ext cx="5428735" cy="8514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t>7.5 tonner and above </a:t>
            </a:r>
          </a:p>
          <a:p>
            <a:pPr marL="0" indent="0">
              <a:buNone/>
            </a:pPr>
            <a:r>
              <a:rPr lang="en-GB" sz="1600" dirty="0"/>
              <a:t>https://check-an-hgv-is-ready-to-cross-the-border-demo.fbplatform.co.uk </a:t>
            </a:r>
          </a:p>
        </p:txBody>
      </p:sp>
      <p:pic>
        <p:nvPicPr>
          <p:cNvPr id="6" name="Picture 5">
            <a:extLst>
              <a:ext uri="{FF2B5EF4-FFF2-40B4-BE49-F238E27FC236}">
                <a16:creationId xmlns:a16="http://schemas.microsoft.com/office/drawing/2014/main" id="{00AD0DC5-B654-9B46-9515-C3EE801D5634}"/>
              </a:ext>
            </a:extLst>
          </p:cNvPr>
          <p:cNvPicPr/>
          <p:nvPr/>
        </p:nvPicPr>
        <p:blipFill rotWithShape="1">
          <a:blip r:embed="rId2"/>
          <a:srcRect l="8974" t="20977" r="36683" b="18455"/>
          <a:stretch/>
        </p:blipFill>
        <p:spPr bwMode="auto">
          <a:xfrm>
            <a:off x="752732" y="2653323"/>
            <a:ext cx="4238625" cy="2656840"/>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D41F9BCD-0FED-AD49-9DCF-FC0BDEF51952}"/>
              </a:ext>
            </a:extLst>
          </p:cNvPr>
          <p:cNvPicPr/>
          <p:nvPr/>
        </p:nvPicPr>
        <p:blipFill rotWithShape="1">
          <a:blip r:embed="rId3">
            <a:extLst>
              <a:ext uri="{28A0092B-C50C-407E-A947-70E740481C1C}">
                <a14:useLocalDpi xmlns:a14="http://schemas.microsoft.com/office/drawing/2010/main" val="0"/>
              </a:ext>
            </a:extLst>
          </a:blip>
          <a:srcRect l="10968" t="29544" r="36517" b="7229"/>
          <a:stretch/>
        </p:blipFill>
        <p:spPr bwMode="auto">
          <a:xfrm>
            <a:off x="6181467" y="2511083"/>
            <a:ext cx="4343400" cy="29413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7354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D36E6C-E251-644A-BB77-106E1D78FC14}"/>
              </a:ext>
            </a:extLst>
          </p:cNvPr>
          <p:cNvPicPr/>
          <p:nvPr/>
        </p:nvPicPr>
        <p:blipFill rotWithShape="1">
          <a:blip r:embed="rId2"/>
          <a:srcRect l="8476" t="35750" r="34356" b="6196"/>
          <a:stretch/>
        </p:blipFill>
        <p:spPr bwMode="auto">
          <a:xfrm>
            <a:off x="479256" y="1110734"/>
            <a:ext cx="5799624" cy="3312818"/>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99640A7E-AC9D-024C-BCE3-A5645BCC160A}"/>
              </a:ext>
            </a:extLst>
          </p:cNvPr>
          <p:cNvPicPr/>
          <p:nvPr/>
        </p:nvPicPr>
        <p:blipFill rotWithShape="1">
          <a:blip r:embed="rId3">
            <a:extLst>
              <a:ext uri="{28A0092B-C50C-407E-A947-70E740481C1C}">
                <a14:useLocalDpi xmlns:a14="http://schemas.microsoft.com/office/drawing/2010/main" val="0"/>
              </a:ext>
            </a:extLst>
          </a:blip>
          <a:srcRect l="10303" t="28068" r="36683" b="15206"/>
          <a:stretch/>
        </p:blipFill>
        <p:spPr bwMode="auto">
          <a:xfrm>
            <a:off x="5913120" y="1111552"/>
            <a:ext cx="5503517" cy="3312000"/>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02A73211-F76A-ED4F-8466-1A9A9F1F267A}"/>
              </a:ext>
            </a:extLst>
          </p:cNvPr>
          <p:cNvSpPr txBox="1"/>
          <p:nvPr/>
        </p:nvSpPr>
        <p:spPr>
          <a:xfrm>
            <a:off x="647434" y="5101344"/>
            <a:ext cx="4540102" cy="646331"/>
          </a:xfrm>
          <a:prstGeom prst="rect">
            <a:avLst/>
          </a:prstGeom>
          <a:noFill/>
        </p:spPr>
        <p:txBody>
          <a:bodyPr wrap="square" rtlCol="0">
            <a:spAutoFit/>
          </a:bodyPr>
          <a:lstStyle/>
          <a:p>
            <a:r>
              <a:rPr lang="en-GB" b="1" dirty="0"/>
              <a:t>Issue : Ready for 1</a:t>
            </a:r>
            <a:r>
              <a:rPr lang="en-GB" b="1" baseline="30000" dirty="0"/>
              <a:t>st</a:t>
            </a:r>
            <a:r>
              <a:rPr lang="en-GB" b="1" dirty="0"/>
              <a:t> January?</a:t>
            </a:r>
            <a:endParaRPr lang="en-GB" dirty="0"/>
          </a:p>
          <a:p>
            <a:endParaRPr lang="en-US" dirty="0"/>
          </a:p>
        </p:txBody>
      </p:sp>
    </p:spTree>
    <p:extLst>
      <p:ext uri="{BB962C8B-B14F-4D97-AF65-F5344CB8AC3E}">
        <p14:creationId xmlns:p14="http://schemas.microsoft.com/office/powerpoint/2010/main" val="1731541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09245E0-11EA-DD44-BD8A-926EC7AE9294}"/>
              </a:ext>
            </a:extLst>
          </p:cNvPr>
          <p:cNvSpPr>
            <a:spLocks noGrp="1"/>
          </p:cNvSpPr>
          <p:nvPr>
            <p:ph idx="1"/>
          </p:nvPr>
        </p:nvSpPr>
        <p:spPr>
          <a:xfrm>
            <a:off x="838199" y="2244079"/>
            <a:ext cx="10515600" cy="4351338"/>
          </a:xfrm>
        </p:spPr>
        <p:txBody>
          <a:bodyPr>
            <a:normAutofit/>
          </a:bodyPr>
          <a:lstStyle/>
          <a:p>
            <a:pPr lvl="0"/>
            <a:r>
              <a:rPr lang="en-GB" b="1" dirty="0"/>
              <a:t>Pre-lodged EU import declaration </a:t>
            </a:r>
          </a:p>
          <a:p>
            <a:pPr marL="0" lvl="0" indent="0">
              <a:buNone/>
            </a:pPr>
            <a:r>
              <a:rPr lang="en-GB" sz="1800" b="1" dirty="0"/>
              <a:t>     </a:t>
            </a:r>
            <a:r>
              <a:rPr lang="en-GB" sz="1800" dirty="0"/>
              <a:t>Enter the EU at a port in the country where the delivery will take place.</a:t>
            </a:r>
          </a:p>
          <a:p>
            <a:pPr marL="0" indent="0">
              <a:buNone/>
            </a:pPr>
            <a:endParaRPr lang="en-GB" sz="1800" dirty="0"/>
          </a:p>
          <a:p>
            <a:pPr lvl="0"/>
            <a:r>
              <a:rPr lang="en-GB" b="1" dirty="0"/>
              <a:t>Transit Accompanying Document (TAD) </a:t>
            </a:r>
          </a:p>
          <a:p>
            <a:pPr marL="0" lvl="0" indent="0">
              <a:buNone/>
            </a:pPr>
            <a:r>
              <a:rPr lang="en-GB" sz="1800" b="1" dirty="0"/>
              <a:t>     </a:t>
            </a:r>
            <a:r>
              <a:rPr lang="en-GB" sz="1800" dirty="0"/>
              <a:t>Enter the EU at a port in a country that is different to the country of delivery.</a:t>
            </a:r>
          </a:p>
          <a:p>
            <a:pPr marL="0" indent="0">
              <a:buNone/>
            </a:pPr>
            <a:endParaRPr lang="en-GB" sz="1800" dirty="0"/>
          </a:p>
          <a:p>
            <a:pPr marL="0" indent="0">
              <a:buNone/>
            </a:pPr>
            <a:r>
              <a:rPr lang="en-GB" sz="2000" b="1" dirty="0">
                <a:solidFill>
                  <a:srgbClr val="EE8036"/>
                </a:solidFill>
              </a:rPr>
              <a:t>PROBLEM:</a:t>
            </a:r>
            <a:r>
              <a:rPr lang="en-GB" sz="2000" dirty="0">
                <a:solidFill>
                  <a:srgbClr val="EE8036"/>
                </a:solidFill>
              </a:rPr>
              <a:t> If the commercial invoice / data can only be generated after the goods have been loaded</a:t>
            </a:r>
          </a:p>
          <a:p>
            <a:pPr marL="0" indent="0">
              <a:buNone/>
            </a:pPr>
            <a:endParaRPr lang="en-US" sz="1800" dirty="0"/>
          </a:p>
        </p:txBody>
      </p:sp>
      <p:sp>
        <p:nvSpPr>
          <p:cNvPr id="5" name="Title 5">
            <a:extLst>
              <a:ext uri="{FF2B5EF4-FFF2-40B4-BE49-F238E27FC236}">
                <a16:creationId xmlns:a16="http://schemas.microsoft.com/office/drawing/2014/main" id="{14FEC462-2790-3444-BF8A-07C1DB2DF8E5}"/>
              </a:ext>
            </a:extLst>
          </p:cNvPr>
          <p:cNvSpPr>
            <a:spLocks noGrp="1"/>
          </p:cNvSpPr>
          <p:nvPr>
            <p:ph type="title"/>
          </p:nvPr>
        </p:nvSpPr>
        <p:spPr>
          <a:xfrm>
            <a:off x="597151" y="774918"/>
            <a:ext cx="10515600" cy="728420"/>
          </a:xfrm>
        </p:spPr>
        <p:txBody>
          <a:bodyPr>
            <a:noAutofit/>
          </a:bodyPr>
          <a:lstStyle/>
          <a:p>
            <a:r>
              <a:rPr lang="en-GB" sz="2800" dirty="0">
                <a:solidFill>
                  <a:srgbClr val="EE8036"/>
                </a:solidFill>
                <a:latin typeface="Bliss" pitchFamily="2" charset="77"/>
              </a:rPr>
              <a:t>A HGV DRIVER CARRYING AN EXPORT FULL LOAD MUST HAVE ONE OF THESE TWO DOCUMENTS TO EXIT THE UK</a:t>
            </a:r>
            <a:endParaRPr lang="en-US" sz="2800" dirty="0">
              <a:solidFill>
                <a:srgbClr val="EE8036"/>
              </a:solidFill>
              <a:latin typeface="Bliss" pitchFamily="2" charset="77"/>
            </a:endParaRPr>
          </a:p>
        </p:txBody>
      </p:sp>
    </p:spTree>
    <p:extLst>
      <p:ext uri="{BB962C8B-B14F-4D97-AF65-F5344CB8AC3E}">
        <p14:creationId xmlns:p14="http://schemas.microsoft.com/office/powerpoint/2010/main" val="93597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23AF-6C35-6B49-8B91-72005EE30022}"/>
              </a:ext>
            </a:extLst>
          </p:cNvPr>
          <p:cNvSpPr>
            <a:spLocks noGrp="1"/>
          </p:cNvSpPr>
          <p:nvPr>
            <p:ph type="title"/>
          </p:nvPr>
        </p:nvSpPr>
        <p:spPr>
          <a:xfrm>
            <a:off x="838200" y="752582"/>
            <a:ext cx="10515600" cy="4454848"/>
          </a:xfrm>
        </p:spPr>
        <p:txBody>
          <a:bodyPr>
            <a:noAutofit/>
          </a:bodyPr>
          <a:lstStyle/>
          <a:p>
            <a:r>
              <a:rPr lang="en-US" sz="6600" b="1" dirty="0">
                <a:latin typeface="Bliss" pitchFamily="2" charset="77"/>
              </a:rPr>
              <a:t>Trade isn’t about goods</a:t>
            </a:r>
            <a:br>
              <a:rPr lang="en-US" sz="6600" b="1" dirty="0">
                <a:latin typeface="Bliss" pitchFamily="2" charset="77"/>
              </a:rPr>
            </a:br>
            <a:r>
              <a:rPr lang="en-US" sz="6600" b="1" dirty="0">
                <a:latin typeface="Bliss" pitchFamily="2" charset="77"/>
              </a:rPr>
              <a:t>Trade is about DATA</a:t>
            </a:r>
            <a:br>
              <a:rPr lang="en-US" sz="6600" b="1" dirty="0">
                <a:latin typeface="Bliss" pitchFamily="2" charset="77"/>
              </a:rPr>
            </a:br>
            <a:br>
              <a:rPr lang="en-US" sz="6600" b="1" dirty="0">
                <a:latin typeface="Bliss" pitchFamily="2" charset="77"/>
              </a:rPr>
            </a:br>
            <a:r>
              <a:rPr lang="en-US" sz="6600" b="1" dirty="0">
                <a:latin typeface="Bliss" pitchFamily="2" charset="77"/>
              </a:rPr>
              <a:t>Goods sit in the warehouse</a:t>
            </a:r>
            <a:br>
              <a:rPr lang="en-US" sz="6600" b="1" dirty="0">
                <a:latin typeface="Bliss" pitchFamily="2" charset="77"/>
              </a:rPr>
            </a:br>
            <a:r>
              <a:rPr lang="en-US" sz="6600" b="1" dirty="0">
                <a:latin typeface="Bliss" pitchFamily="2" charset="77"/>
              </a:rPr>
              <a:t>until DATA moves them.</a:t>
            </a:r>
          </a:p>
        </p:txBody>
      </p:sp>
    </p:spTree>
    <p:extLst>
      <p:ext uri="{BB962C8B-B14F-4D97-AF65-F5344CB8AC3E}">
        <p14:creationId xmlns:p14="http://schemas.microsoft.com/office/powerpoint/2010/main" val="62669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D1250E-30E6-4A43-A41E-8B48C05023CB}"/>
              </a:ext>
            </a:extLst>
          </p:cNvPr>
          <p:cNvSpPr>
            <a:spLocks noGrp="1"/>
          </p:cNvSpPr>
          <p:nvPr>
            <p:ph idx="1"/>
          </p:nvPr>
        </p:nvSpPr>
        <p:spPr>
          <a:xfrm>
            <a:off x="838200" y="619082"/>
            <a:ext cx="5097651" cy="5005704"/>
          </a:xfrm>
        </p:spPr>
        <p:txBody>
          <a:bodyPr>
            <a:normAutofit fontScale="92500" lnSpcReduction="10000"/>
          </a:bodyPr>
          <a:lstStyle/>
          <a:p>
            <a:pPr marL="0" indent="0">
              <a:buNone/>
            </a:pPr>
            <a:r>
              <a:rPr lang="en-GB" b="1" dirty="0">
                <a:solidFill>
                  <a:srgbClr val="EE8036"/>
                </a:solidFill>
              </a:rPr>
              <a:t>Pre-lodged import declaration</a:t>
            </a:r>
            <a:r>
              <a:rPr lang="en-GB" dirty="0">
                <a:solidFill>
                  <a:srgbClr val="EE8036"/>
                </a:solidFill>
              </a:rPr>
              <a:t>  </a:t>
            </a:r>
          </a:p>
          <a:p>
            <a:endParaRPr lang="en-GB" dirty="0"/>
          </a:p>
          <a:p>
            <a:r>
              <a:rPr lang="en-GB" sz="2400" dirty="0"/>
              <a:t>Full load export to Amsterdam, shipping Felixstowe to Rotterdam.</a:t>
            </a:r>
          </a:p>
          <a:p>
            <a:r>
              <a:rPr lang="en-GB" sz="2400" dirty="0"/>
              <a:t>Driver needs the pre-lodged Dutch import declaration in his possession before he leaves the UK loading site.</a:t>
            </a:r>
          </a:p>
          <a:p>
            <a:r>
              <a:rPr lang="en-GB" sz="2400" dirty="0"/>
              <a:t>If commercial invoice only available after loading, it will take a few hours to get the pre-lodged Dutch import declaration done, possibly only the next day.</a:t>
            </a:r>
          </a:p>
          <a:p>
            <a:pPr marL="0" indent="0">
              <a:buNone/>
            </a:pPr>
            <a:r>
              <a:rPr lang="en-GB" sz="2400" b="1" dirty="0">
                <a:solidFill>
                  <a:srgbClr val="EE8036"/>
                </a:solidFill>
              </a:rPr>
              <a:t>Ideally need commercial invoice for pre-lodged EU declaration and UK export declaration 48 hours before collection date</a:t>
            </a:r>
            <a:endParaRPr lang="en-GB" sz="2400" dirty="0">
              <a:solidFill>
                <a:srgbClr val="EE8036"/>
              </a:solidFill>
            </a:endParaRPr>
          </a:p>
          <a:p>
            <a:endParaRPr lang="en-US" dirty="0"/>
          </a:p>
        </p:txBody>
      </p:sp>
      <p:sp>
        <p:nvSpPr>
          <p:cNvPr id="4" name="Content Placeholder 2">
            <a:extLst>
              <a:ext uri="{FF2B5EF4-FFF2-40B4-BE49-F238E27FC236}">
                <a16:creationId xmlns:a16="http://schemas.microsoft.com/office/drawing/2014/main" id="{8C6DF7B4-7A3D-7A46-8351-5538030E1C67}"/>
              </a:ext>
            </a:extLst>
          </p:cNvPr>
          <p:cNvSpPr txBox="1">
            <a:spLocks/>
          </p:cNvSpPr>
          <p:nvPr/>
        </p:nvSpPr>
        <p:spPr>
          <a:xfrm>
            <a:off x="6256149" y="619081"/>
            <a:ext cx="5097651" cy="500570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EE8036"/>
                </a:solidFill>
              </a:rPr>
              <a:t>Transit</a:t>
            </a:r>
            <a:endParaRPr lang="en-GB" dirty="0">
              <a:solidFill>
                <a:srgbClr val="EE8036"/>
              </a:solidFill>
            </a:endParaRPr>
          </a:p>
          <a:p>
            <a:endParaRPr lang="en-GB" sz="2400" dirty="0"/>
          </a:p>
          <a:p>
            <a:r>
              <a:rPr lang="en-GB" sz="2400" dirty="0"/>
              <a:t>Full load export to Italy shipping into Calais</a:t>
            </a:r>
          </a:p>
          <a:p>
            <a:r>
              <a:rPr lang="en-GB" sz="2400" dirty="0"/>
              <a:t>Driver needs a physical copy of the TAD. To either be given to him at the loading point if they have Authorised Consignor status or collected from a Govt customs office / Authorised site to start transit. </a:t>
            </a:r>
          </a:p>
          <a:p>
            <a:r>
              <a:rPr lang="en-GB" sz="2400" dirty="0"/>
              <a:t>Vehicle arrives 2pm. Loading finished at 5pm. Commercial invoice may only be available the next day</a:t>
            </a:r>
          </a:p>
          <a:p>
            <a:pPr marL="0" indent="0">
              <a:buNone/>
            </a:pPr>
            <a:r>
              <a:rPr lang="en-GB" sz="2400" b="1" dirty="0">
                <a:solidFill>
                  <a:srgbClr val="EE8036"/>
                </a:solidFill>
              </a:rPr>
              <a:t>Ideally need commercial invoice for export and transit declaration 24 hours before collection date</a:t>
            </a:r>
            <a:endParaRPr lang="en-GB" sz="2400" dirty="0">
              <a:solidFill>
                <a:srgbClr val="EE8036"/>
              </a:solidFill>
            </a:endParaRPr>
          </a:p>
          <a:p>
            <a:endParaRPr lang="en-US" dirty="0"/>
          </a:p>
        </p:txBody>
      </p:sp>
    </p:spTree>
    <p:extLst>
      <p:ext uri="{BB962C8B-B14F-4D97-AF65-F5344CB8AC3E}">
        <p14:creationId xmlns:p14="http://schemas.microsoft.com/office/powerpoint/2010/main" val="71646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1247</Words>
  <Application>Microsoft Office PowerPoint</Application>
  <PresentationFormat>Widescreen</PresentationFormat>
  <Paragraphs>115</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Bliss</vt:lpstr>
      <vt:lpstr>Calibri</vt:lpstr>
      <vt:lpstr>Calibri Light</vt:lpstr>
      <vt:lpstr>System Font Regular</vt:lpstr>
      <vt:lpstr>Office Theme</vt:lpstr>
      <vt:lpstr>PowerPoint Presentation</vt:lpstr>
      <vt:lpstr>ON THE WEBINAR TODAY</vt:lpstr>
      <vt:lpstr>CONTENTS</vt:lpstr>
      <vt:lpstr>KEY UPDATES FOR EXPORTERS</vt:lpstr>
      <vt:lpstr>SMART FREIGHT (CHECK A HGV IS READY TO CROSS THE BORDER)</vt:lpstr>
      <vt:lpstr>PowerPoint Presentation</vt:lpstr>
      <vt:lpstr>A HGV DRIVER CARRYING AN EXPORT FULL LOAD MUST HAVE ONE OF THESE TWO DOCUMENTS TO EXIT THE UK</vt:lpstr>
      <vt:lpstr>Trade isn’t about goods Trade is about DATA  Goods sit in the warehouse until DATA moves them.</vt:lpstr>
      <vt:lpstr>PowerPoint Presentation</vt:lpstr>
      <vt:lpstr>EXPORT EUROPEAN EXPRESS FREIGHT</vt:lpstr>
      <vt:lpstr>A POSSIBLE WORK AROUND FOR  PRE-LODGED IMPORT DECLARATION LOADS</vt:lpstr>
      <vt:lpstr>PowerPoint Presentation</vt:lpstr>
      <vt:lpstr>WHAT IS THE ELEPHANT IN THE ROOM? </vt:lpstr>
      <vt:lpstr>Entry Summary Declaration / Safety and Security Declaration / ENS </vt:lpstr>
      <vt:lpstr>Export process pre and post Brexit</vt:lpstr>
      <vt:lpstr>KEY POINTS FOR IMPORTERS</vt:lpstr>
      <vt:lpstr>Ten critical Brexit planning points for Exporters and Importers</vt:lpstr>
      <vt:lpstr>PowerPoint Presentation</vt:lpstr>
      <vt:lpstr>PowerPoint Presentation</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Tony Shally</cp:lastModifiedBy>
  <cp:revision>20</cp:revision>
  <dcterms:created xsi:type="dcterms:W3CDTF">2020-12-10T10:08:55Z</dcterms:created>
  <dcterms:modified xsi:type="dcterms:W3CDTF">2020-12-10T16:58:17Z</dcterms:modified>
</cp:coreProperties>
</file>